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8"/>
  </p:notesMasterIdLst>
  <p:sldIdLst>
    <p:sldId id="256" r:id="rId2"/>
    <p:sldId id="258" r:id="rId3"/>
    <p:sldId id="261" r:id="rId4"/>
    <p:sldId id="260" r:id="rId5"/>
    <p:sldId id="262" r:id="rId6"/>
    <p:sldId id="263" r:id="rId7"/>
    <p:sldId id="259"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313" r:id="rId23"/>
    <p:sldId id="315" r:id="rId24"/>
    <p:sldId id="316" r:id="rId25"/>
    <p:sldId id="317" r:id="rId26"/>
    <p:sldId id="318" r:id="rId27"/>
    <p:sldId id="319" r:id="rId28"/>
    <p:sldId id="387" r:id="rId29"/>
    <p:sldId id="391" r:id="rId30"/>
    <p:sldId id="392" r:id="rId31"/>
    <p:sldId id="321" r:id="rId32"/>
    <p:sldId id="324" r:id="rId33"/>
    <p:sldId id="327" r:id="rId34"/>
    <p:sldId id="330" r:id="rId35"/>
    <p:sldId id="388" r:id="rId36"/>
    <p:sldId id="390" r:id="rId37"/>
    <p:sldId id="389" r:id="rId38"/>
    <p:sldId id="340" r:id="rId39"/>
    <p:sldId id="341" r:id="rId40"/>
    <p:sldId id="342" r:id="rId41"/>
    <p:sldId id="279" r:id="rId42"/>
    <p:sldId id="312" r:id="rId43"/>
    <p:sldId id="291" r:id="rId44"/>
    <p:sldId id="292" r:id="rId45"/>
    <p:sldId id="293" r:id="rId46"/>
    <p:sldId id="280" r:id="rId47"/>
    <p:sldId id="281" r:id="rId48"/>
    <p:sldId id="282" r:id="rId49"/>
    <p:sldId id="283" r:id="rId50"/>
    <p:sldId id="284" r:id="rId51"/>
    <p:sldId id="285" r:id="rId52"/>
    <p:sldId id="286" r:id="rId53"/>
    <p:sldId id="287" r:id="rId54"/>
    <p:sldId id="288" r:id="rId55"/>
    <p:sldId id="294" r:id="rId56"/>
    <p:sldId id="295" r:id="rId57"/>
    <p:sldId id="289" r:id="rId58"/>
    <p:sldId id="296" r:id="rId59"/>
    <p:sldId id="297" r:id="rId60"/>
    <p:sldId id="298" r:id="rId61"/>
    <p:sldId id="299" r:id="rId62"/>
    <p:sldId id="300" r:id="rId63"/>
    <p:sldId id="310" r:id="rId64"/>
    <p:sldId id="311" r:id="rId65"/>
    <p:sldId id="309" r:id="rId66"/>
    <p:sldId id="355" r:id="rId67"/>
    <p:sldId id="356" r:id="rId68"/>
    <p:sldId id="357" r:id="rId69"/>
    <p:sldId id="358" r:id="rId70"/>
    <p:sldId id="359" r:id="rId71"/>
    <p:sldId id="360" r:id="rId72"/>
    <p:sldId id="361" r:id="rId73"/>
    <p:sldId id="362" r:id="rId74"/>
    <p:sldId id="363" r:id="rId75"/>
    <p:sldId id="364" r:id="rId76"/>
    <p:sldId id="365" r:id="rId77"/>
    <p:sldId id="366" r:id="rId78"/>
    <p:sldId id="367" r:id="rId79"/>
    <p:sldId id="368" r:id="rId80"/>
    <p:sldId id="369" r:id="rId81"/>
    <p:sldId id="370" r:id="rId82"/>
    <p:sldId id="371" r:id="rId83"/>
    <p:sldId id="344" r:id="rId84"/>
    <p:sldId id="375" r:id="rId85"/>
    <p:sldId id="345" r:id="rId86"/>
    <p:sldId id="346" r:id="rId87"/>
    <p:sldId id="347" r:id="rId88"/>
    <p:sldId id="348" r:id="rId89"/>
    <p:sldId id="376" r:id="rId90"/>
    <p:sldId id="377" r:id="rId91"/>
    <p:sldId id="378" r:id="rId92"/>
    <p:sldId id="379" r:id="rId93"/>
    <p:sldId id="380" r:id="rId94"/>
    <p:sldId id="381" r:id="rId95"/>
    <p:sldId id="382" r:id="rId96"/>
    <p:sldId id="349" r:id="rId97"/>
    <p:sldId id="350" r:id="rId98"/>
    <p:sldId id="372" r:id="rId99"/>
    <p:sldId id="351" r:id="rId100"/>
    <p:sldId id="352" r:id="rId101"/>
    <p:sldId id="374" r:id="rId102"/>
    <p:sldId id="383" r:id="rId103"/>
    <p:sldId id="384" r:id="rId104"/>
    <p:sldId id="385" r:id="rId105"/>
    <p:sldId id="353" r:id="rId106"/>
    <p:sldId id="386" r:id="rId107"/>
    <p:sldId id="354" r:id="rId108"/>
    <p:sldId id="395" r:id="rId109"/>
    <p:sldId id="396" r:id="rId110"/>
    <p:sldId id="397" r:id="rId111"/>
    <p:sldId id="398" r:id="rId112"/>
    <p:sldId id="399" r:id="rId113"/>
    <p:sldId id="400" r:id="rId114"/>
    <p:sldId id="401" r:id="rId115"/>
    <p:sldId id="402" r:id="rId116"/>
    <p:sldId id="403" r:id="rId1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5" autoAdjust="0"/>
    <p:restoredTop sz="94660"/>
  </p:normalViewPr>
  <p:slideViewPr>
    <p:cSldViewPr snapToGrid="0">
      <p:cViewPr varScale="1">
        <p:scale>
          <a:sx n="66" d="100"/>
          <a:sy n="66" d="100"/>
        </p:scale>
        <p:origin x="144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55E4CE-4EF6-4720-B1D8-C03236C7B074}" type="datetimeFigureOut">
              <a:rPr lang="en-US" smtClean="0"/>
              <a:t>19/05/2023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9A98A0-2239-4743-8FAD-687BDD80BE3A}" type="slidenum">
              <a:rPr lang="en-US" smtClean="0"/>
              <a:t>‹#›</a:t>
            </a:fld>
            <a:endParaRPr lang="en-US"/>
          </a:p>
        </p:txBody>
      </p:sp>
    </p:spTree>
    <p:extLst>
      <p:ext uri="{BB962C8B-B14F-4D97-AF65-F5344CB8AC3E}">
        <p14:creationId xmlns:p14="http://schemas.microsoft.com/office/powerpoint/2010/main" val="3722933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3482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A249846E-1D6D-4346-BCFA-20B58B423F69}" type="slidenum">
              <a:rPr lang="zh-TW" altLang="en-US"/>
              <a:pPr/>
              <a:t>22</a:t>
            </a:fld>
            <a:endParaRPr lang="zh-TW" altLang="en-US"/>
          </a:p>
        </p:txBody>
      </p:sp>
    </p:spTree>
    <p:extLst>
      <p:ext uri="{BB962C8B-B14F-4D97-AF65-F5344CB8AC3E}">
        <p14:creationId xmlns:p14="http://schemas.microsoft.com/office/powerpoint/2010/main" val="3116063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4301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A48A1CA6-2EF9-4C1B-B91D-25925E123D5F}" type="slidenum">
              <a:rPr lang="zh-TW" altLang="en-US"/>
              <a:pPr/>
              <a:t>31</a:t>
            </a:fld>
            <a:endParaRPr lang="zh-TW" altLang="en-US"/>
          </a:p>
        </p:txBody>
      </p:sp>
    </p:spTree>
    <p:extLst>
      <p:ext uri="{BB962C8B-B14F-4D97-AF65-F5344CB8AC3E}">
        <p14:creationId xmlns:p14="http://schemas.microsoft.com/office/powerpoint/2010/main" val="1834934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4608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91E4BCA9-FEF5-4CD0-94E6-74CE6D2E29A3}" type="slidenum">
              <a:rPr lang="zh-TW" altLang="en-US"/>
              <a:pPr/>
              <a:t>32</a:t>
            </a:fld>
            <a:endParaRPr lang="zh-TW" altLang="en-US"/>
          </a:p>
        </p:txBody>
      </p:sp>
    </p:spTree>
    <p:extLst>
      <p:ext uri="{BB962C8B-B14F-4D97-AF65-F5344CB8AC3E}">
        <p14:creationId xmlns:p14="http://schemas.microsoft.com/office/powerpoint/2010/main" val="1239027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4915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82144BE6-2AE7-4DAD-A97F-F1B36DBDEA46}" type="slidenum">
              <a:rPr lang="zh-TW" altLang="en-US"/>
              <a:pPr/>
              <a:t>33</a:t>
            </a:fld>
            <a:endParaRPr lang="zh-TW" altLang="en-US"/>
          </a:p>
        </p:txBody>
      </p:sp>
    </p:spTree>
    <p:extLst>
      <p:ext uri="{BB962C8B-B14F-4D97-AF65-F5344CB8AC3E}">
        <p14:creationId xmlns:p14="http://schemas.microsoft.com/office/powerpoint/2010/main" val="1286923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5222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FAC81D7A-530A-41AE-9A55-614A7119811C}" type="slidenum">
              <a:rPr lang="zh-TW" altLang="en-US"/>
              <a:pPr/>
              <a:t>34</a:t>
            </a:fld>
            <a:endParaRPr lang="zh-TW" altLang="en-US"/>
          </a:p>
        </p:txBody>
      </p:sp>
    </p:spTree>
    <p:extLst>
      <p:ext uri="{BB962C8B-B14F-4D97-AF65-F5344CB8AC3E}">
        <p14:creationId xmlns:p14="http://schemas.microsoft.com/office/powerpoint/2010/main" val="2206385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4301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A48A1CA6-2EF9-4C1B-B91D-25925E123D5F}" type="slidenum">
              <a:rPr lang="zh-TW" altLang="en-US"/>
              <a:pPr/>
              <a:t>35</a:t>
            </a:fld>
            <a:endParaRPr lang="zh-TW" altLang="en-US"/>
          </a:p>
        </p:txBody>
      </p:sp>
    </p:spTree>
    <p:extLst>
      <p:ext uri="{BB962C8B-B14F-4D97-AF65-F5344CB8AC3E}">
        <p14:creationId xmlns:p14="http://schemas.microsoft.com/office/powerpoint/2010/main" val="2631900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4301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A48A1CA6-2EF9-4C1B-B91D-25925E123D5F}" type="slidenum">
              <a:rPr lang="zh-TW" altLang="en-US"/>
              <a:pPr/>
              <a:t>36</a:t>
            </a:fld>
            <a:endParaRPr lang="zh-TW" altLang="en-US"/>
          </a:p>
        </p:txBody>
      </p:sp>
    </p:spTree>
    <p:extLst>
      <p:ext uri="{BB962C8B-B14F-4D97-AF65-F5344CB8AC3E}">
        <p14:creationId xmlns:p14="http://schemas.microsoft.com/office/powerpoint/2010/main" val="2817758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4301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A48A1CA6-2EF9-4C1B-B91D-25925E123D5F}" type="slidenum">
              <a:rPr lang="zh-TW" altLang="en-US"/>
              <a:pPr/>
              <a:t>37</a:t>
            </a:fld>
            <a:endParaRPr lang="zh-TW" altLang="en-US"/>
          </a:p>
        </p:txBody>
      </p:sp>
    </p:spTree>
    <p:extLst>
      <p:ext uri="{BB962C8B-B14F-4D97-AF65-F5344CB8AC3E}">
        <p14:creationId xmlns:p14="http://schemas.microsoft.com/office/powerpoint/2010/main" val="17263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6349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DC3BCDB2-536B-4A3E-8617-57EF0203FA2C}" type="slidenum">
              <a:rPr lang="zh-TW" altLang="en-US"/>
              <a:pPr/>
              <a:t>38</a:t>
            </a:fld>
            <a:endParaRPr lang="en-US" altLang="zh-TW"/>
          </a:p>
        </p:txBody>
      </p:sp>
    </p:spTree>
    <p:extLst>
      <p:ext uri="{BB962C8B-B14F-4D97-AF65-F5344CB8AC3E}">
        <p14:creationId xmlns:p14="http://schemas.microsoft.com/office/powerpoint/2010/main" val="798911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6451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864CEF1D-571D-4F55-AE7C-4A8ABBE3A924}" type="slidenum">
              <a:rPr lang="zh-TW" altLang="en-US"/>
              <a:pPr/>
              <a:t>39</a:t>
            </a:fld>
            <a:endParaRPr lang="en-US" altLang="zh-TW"/>
          </a:p>
        </p:txBody>
      </p:sp>
    </p:spTree>
    <p:extLst>
      <p:ext uri="{BB962C8B-B14F-4D97-AF65-F5344CB8AC3E}">
        <p14:creationId xmlns:p14="http://schemas.microsoft.com/office/powerpoint/2010/main" val="3291068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6554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B3D1E33F-8108-4857-B81A-1183CF609E9F}" type="slidenum">
              <a:rPr lang="zh-TW" altLang="en-US"/>
              <a:pPr/>
              <a:t>40</a:t>
            </a:fld>
            <a:endParaRPr lang="en-US" altLang="zh-TW"/>
          </a:p>
        </p:txBody>
      </p:sp>
    </p:spTree>
    <p:extLst>
      <p:ext uri="{BB962C8B-B14F-4D97-AF65-F5344CB8AC3E}">
        <p14:creationId xmlns:p14="http://schemas.microsoft.com/office/powerpoint/2010/main" val="2441514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3686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BE27E094-9783-4058-95D5-7776AD53A19E}" type="slidenum">
              <a:rPr lang="zh-TW" altLang="en-US"/>
              <a:pPr/>
              <a:t>23</a:t>
            </a:fld>
            <a:endParaRPr lang="zh-TW" altLang="en-US"/>
          </a:p>
        </p:txBody>
      </p:sp>
    </p:spTree>
    <p:extLst>
      <p:ext uri="{BB962C8B-B14F-4D97-AF65-F5344CB8AC3E}">
        <p14:creationId xmlns:p14="http://schemas.microsoft.com/office/powerpoint/2010/main" val="2662485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3789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B9C5D39A-6FAA-4F16-8EC3-E45F62F5C3DE}" type="slidenum">
              <a:rPr lang="zh-TW" altLang="en-US"/>
              <a:pPr/>
              <a:t>24</a:t>
            </a:fld>
            <a:endParaRPr lang="zh-TW" altLang="en-US"/>
          </a:p>
        </p:txBody>
      </p:sp>
    </p:spTree>
    <p:extLst>
      <p:ext uri="{BB962C8B-B14F-4D97-AF65-F5344CB8AC3E}">
        <p14:creationId xmlns:p14="http://schemas.microsoft.com/office/powerpoint/2010/main" val="2227997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3891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841F77E8-5168-4214-BA48-B06804C23028}" type="slidenum">
              <a:rPr lang="zh-TW" altLang="en-US"/>
              <a:pPr/>
              <a:t>25</a:t>
            </a:fld>
            <a:endParaRPr lang="zh-TW" altLang="en-US"/>
          </a:p>
        </p:txBody>
      </p:sp>
    </p:spTree>
    <p:extLst>
      <p:ext uri="{BB962C8B-B14F-4D97-AF65-F5344CB8AC3E}">
        <p14:creationId xmlns:p14="http://schemas.microsoft.com/office/powerpoint/2010/main" val="3992130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3994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399863B7-181A-4728-90AA-42B462151AB6}" type="slidenum">
              <a:rPr lang="zh-TW" altLang="en-US"/>
              <a:pPr/>
              <a:t>26</a:t>
            </a:fld>
            <a:endParaRPr lang="zh-TW" altLang="en-US"/>
          </a:p>
        </p:txBody>
      </p:sp>
    </p:spTree>
    <p:extLst>
      <p:ext uri="{BB962C8B-B14F-4D97-AF65-F5344CB8AC3E}">
        <p14:creationId xmlns:p14="http://schemas.microsoft.com/office/powerpoint/2010/main" val="4109883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4096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D7B68F89-D947-47F3-BA53-B16C2300D01F}" type="slidenum">
              <a:rPr lang="zh-TW" altLang="en-US"/>
              <a:pPr/>
              <a:t>27</a:t>
            </a:fld>
            <a:endParaRPr lang="zh-TW" altLang="en-US"/>
          </a:p>
        </p:txBody>
      </p:sp>
    </p:spTree>
    <p:extLst>
      <p:ext uri="{BB962C8B-B14F-4D97-AF65-F5344CB8AC3E}">
        <p14:creationId xmlns:p14="http://schemas.microsoft.com/office/powerpoint/2010/main" val="1882434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4096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D7B68F89-D947-47F3-BA53-B16C2300D01F}" type="slidenum">
              <a:rPr lang="zh-TW" altLang="en-US"/>
              <a:pPr/>
              <a:t>28</a:t>
            </a:fld>
            <a:endParaRPr lang="zh-TW" altLang="en-US"/>
          </a:p>
        </p:txBody>
      </p:sp>
    </p:spTree>
    <p:extLst>
      <p:ext uri="{BB962C8B-B14F-4D97-AF65-F5344CB8AC3E}">
        <p14:creationId xmlns:p14="http://schemas.microsoft.com/office/powerpoint/2010/main" val="4013768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4403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0B2BC42A-3BF5-40DB-B07A-08A97D4395F4}" type="slidenum">
              <a:rPr lang="zh-TW" altLang="en-US"/>
              <a:pPr/>
              <a:t>29</a:t>
            </a:fld>
            <a:endParaRPr lang="zh-TW" altLang="en-US"/>
          </a:p>
        </p:txBody>
      </p:sp>
    </p:spTree>
    <p:extLst>
      <p:ext uri="{BB962C8B-B14F-4D97-AF65-F5344CB8AC3E}">
        <p14:creationId xmlns:p14="http://schemas.microsoft.com/office/powerpoint/2010/main" val="4200757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4506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0A4A1572-E653-4AB2-BDE1-F56A8D2A91F4}" type="slidenum">
              <a:rPr lang="zh-TW" altLang="en-US"/>
              <a:pPr/>
              <a:t>30</a:t>
            </a:fld>
            <a:endParaRPr lang="zh-TW" altLang="en-US"/>
          </a:p>
        </p:txBody>
      </p:sp>
    </p:spTree>
    <p:extLst>
      <p:ext uri="{BB962C8B-B14F-4D97-AF65-F5344CB8AC3E}">
        <p14:creationId xmlns:p14="http://schemas.microsoft.com/office/powerpoint/2010/main" val="2542248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A8351A5-0CA5-4AEE-8AA0-CF34805E7A4F}" type="datetimeFigureOut">
              <a:rPr lang="en-US" smtClean="0"/>
              <a:t>18/05/2023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6C8EE-C85E-452B-979F-7891D0FE4B16}" type="slidenum">
              <a:rPr lang="en-US" smtClean="0"/>
              <a:t>‹#›</a:t>
            </a:fld>
            <a:endParaRPr lang="en-US"/>
          </a:p>
        </p:txBody>
      </p:sp>
    </p:spTree>
    <p:extLst>
      <p:ext uri="{BB962C8B-B14F-4D97-AF65-F5344CB8AC3E}">
        <p14:creationId xmlns:p14="http://schemas.microsoft.com/office/powerpoint/2010/main" val="2604145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A8351A5-0CA5-4AEE-8AA0-CF34805E7A4F}" type="datetimeFigureOut">
              <a:rPr lang="en-US" smtClean="0"/>
              <a:t>18/05/2023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6C8EE-C85E-452B-979F-7891D0FE4B16}" type="slidenum">
              <a:rPr lang="en-US" smtClean="0"/>
              <a:t>‹#›</a:t>
            </a:fld>
            <a:endParaRPr lang="en-US"/>
          </a:p>
        </p:txBody>
      </p:sp>
    </p:spTree>
    <p:extLst>
      <p:ext uri="{BB962C8B-B14F-4D97-AF65-F5344CB8AC3E}">
        <p14:creationId xmlns:p14="http://schemas.microsoft.com/office/powerpoint/2010/main" val="100665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A8351A5-0CA5-4AEE-8AA0-CF34805E7A4F}" type="datetimeFigureOut">
              <a:rPr lang="en-US" smtClean="0"/>
              <a:t>18/05/2023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6C8EE-C85E-452B-979F-7891D0FE4B16}" type="slidenum">
              <a:rPr lang="en-US" smtClean="0"/>
              <a:t>‹#›</a:t>
            </a:fld>
            <a:endParaRPr lang="en-US"/>
          </a:p>
        </p:txBody>
      </p:sp>
    </p:spTree>
    <p:extLst>
      <p:ext uri="{BB962C8B-B14F-4D97-AF65-F5344CB8AC3E}">
        <p14:creationId xmlns:p14="http://schemas.microsoft.com/office/powerpoint/2010/main" val="890813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A8351A5-0CA5-4AEE-8AA0-CF34805E7A4F}" type="datetimeFigureOut">
              <a:rPr lang="en-US" smtClean="0"/>
              <a:t>18/05/2023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6C8EE-C85E-452B-979F-7891D0FE4B16}" type="slidenum">
              <a:rPr lang="en-US" smtClean="0"/>
              <a:t>‹#›</a:t>
            </a:fld>
            <a:endParaRPr lang="en-US"/>
          </a:p>
        </p:txBody>
      </p:sp>
    </p:spTree>
    <p:extLst>
      <p:ext uri="{BB962C8B-B14F-4D97-AF65-F5344CB8AC3E}">
        <p14:creationId xmlns:p14="http://schemas.microsoft.com/office/powerpoint/2010/main" val="2003733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A8351A5-0CA5-4AEE-8AA0-CF34805E7A4F}" type="datetimeFigureOut">
              <a:rPr lang="en-US" smtClean="0"/>
              <a:t>18/05/2023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6C8EE-C85E-452B-979F-7891D0FE4B16}" type="slidenum">
              <a:rPr lang="en-US" smtClean="0"/>
              <a:t>‹#›</a:t>
            </a:fld>
            <a:endParaRPr lang="en-US"/>
          </a:p>
        </p:txBody>
      </p:sp>
    </p:spTree>
    <p:extLst>
      <p:ext uri="{BB962C8B-B14F-4D97-AF65-F5344CB8AC3E}">
        <p14:creationId xmlns:p14="http://schemas.microsoft.com/office/powerpoint/2010/main" val="2595028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A8351A5-0CA5-4AEE-8AA0-CF34805E7A4F}" type="datetimeFigureOut">
              <a:rPr lang="en-US" smtClean="0"/>
              <a:t>18/05/2023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6C8EE-C85E-452B-979F-7891D0FE4B16}" type="slidenum">
              <a:rPr lang="en-US" smtClean="0"/>
              <a:t>‹#›</a:t>
            </a:fld>
            <a:endParaRPr lang="en-US"/>
          </a:p>
        </p:txBody>
      </p:sp>
    </p:spTree>
    <p:extLst>
      <p:ext uri="{BB962C8B-B14F-4D97-AF65-F5344CB8AC3E}">
        <p14:creationId xmlns:p14="http://schemas.microsoft.com/office/powerpoint/2010/main" val="2266853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A8351A5-0CA5-4AEE-8AA0-CF34805E7A4F}" type="datetimeFigureOut">
              <a:rPr lang="en-US" smtClean="0"/>
              <a:t>18/05/2023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86C8EE-C85E-452B-979F-7891D0FE4B16}" type="slidenum">
              <a:rPr lang="en-US" smtClean="0"/>
              <a:t>‹#›</a:t>
            </a:fld>
            <a:endParaRPr lang="en-US"/>
          </a:p>
        </p:txBody>
      </p:sp>
    </p:spTree>
    <p:extLst>
      <p:ext uri="{BB962C8B-B14F-4D97-AF65-F5344CB8AC3E}">
        <p14:creationId xmlns:p14="http://schemas.microsoft.com/office/powerpoint/2010/main" val="90468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A8351A5-0CA5-4AEE-8AA0-CF34805E7A4F}" type="datetimeFigureOut">
              <a:rPr lang="en-US" smtClean="0"/>
              <a:t>18/05/2023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86C8EE-C85E-452B-979F-7891D0FE4B16}" type="slidenum">
              <a:rPr lang="en-US" smtClean="0"/>
              <a:t>‹#›</a:t>
            </a:fld>
            <a:endParaRPr lang="en-US"/>
          </a:p>
        </p:txBody>
      </p:sp>
    </p:spTree>
    <p:extLst>
      <p:ext uri="{BB962C8B-B14F-4D97-AF65-F5344CB8AC3E}">
        <p14:creationId xmlns:p14="http://schemas.microsoft.com/office/powerpoint/2010/main" val="2402664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8351A5-0CA5-4AEE-8AA0-CF34805E7A4F}" type="datetimeFigureOut">
              <a:rPr lang="en-US" smtClean="0"/>
              <a:t>18/05/2023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86C8EE-C85E-452B-979F-7891D0FE4B16}" type="slidenum">
              <a:rPr lang="en-US" smtClean="0"/>
              <a:t>‹#›</a:t>
            </a:fld>
            <a:endParaRPr lang="en-US"/>
          </a:p>
        </p:txBody>
      </p:sp>
    </p:spTree>
    <p:extLst>
      <p:ext uri="{BB962C8B-B14F-4D97-AF65-F5344CB8AC3E}">
        <p14:creationId xmlns:p14="http://schemas.microsoft.com/office/powerpoint/2010/main" val="2253086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A8351A5-0CA5-4AEE-8AA0-CF34805E7A4F}" type="datetimeFigureOut">
              <a:rPr lang="en-US" smtClean="0"/>
              <a:t>18/05/2023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6C8EE-C85E-452B-979F-7891D0FE4B16}" type="slidenum">
              <a:rPr lang="en-US" smtClean="0"/>
              <a:t>‹#›</a:t>
            </a:fld>
            <a:endParaRPr lang="en-US"/>
          </a:p>
        </p:txBody>
      </p:sp>
    </p:spTree>
    <p:extLst>
      <p:ext uri="{BB962C8B-B14F-4D97-AF65-F5344CB8AC3E}">
        <p14:creationId xmlns:p14="http://schemas.microsoft.com/office/powerpoint/2010/main" val="3300370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A8351A5-0CA5-4AEE-8AA0-CF34805E7A4F}" type="datetimeFigureOut">
              <a:rPr lang="en-US" smtClean="0"/>
              <a:t>18/05/2023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6C8EE-C85E-452B-979F-7891D0FE4B16}" type="slidenum">
              <a:rPr lang="en-US" smtClean="0"/>
              <a:t>‹#›</a:t>
            </a:fld>
            <a:endParaRPr lang="en-US"/>
          </a:p>
        </p:txBody>
      </p:sp>
    </p:spTree>
    <p:extLst>
      <p:ext uri="{BB962C8B-B14F-4D97-AF65-F5344CB8AC3E}">
        <p14:creationId xmlns:p14="http://schemas.microsoft.com/office/powerpoint/2010/main" val="1780638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8351A5-0CA5-4AEE-8AA0-CF34805E7A4F}" type="datetimeFigureOut">
              <a:rPr lang="en-US" smtClean="0"/>
              <a:t>18/05/2023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86C8EE-C85E-452B-979F-7891D0FE4B16}" type="slidenum">
              <a:rPr lang="en-US" smtClean="0"/>
              <a:t>‹#›</a:t>
            </a:fld>
            <a:endParaRPr lang="en-US"/>
          </a:p>
        </p:txBody>
      </p:sp>
    </p:spTree>
    <p:extLst>
      <p:ext uri="{BB962C8B-B14F-4D97-AF65-F5344CB8AC3E}">
        <p14:creationId xmlns:p14="http://schemas.microsoft.com/office/powerpoint/2010/main" val="15723349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dirty="0" smtClean="0">
                <a:latin typeface="Times New Roman" panose="02020603050405020304" pitchFamily="18" charset="0"/>
                <a:cs typeface="Times New Roman" panose="02020603050405020304" pitchFamily="18" charset="0"/>
              </a:rPr>
              <a:t>Module 3</a:t>
            </a:r>
            <a:br>
              <a:rPr lang="en-US" sz="2800" b="1" dirty="0" smtClean="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
            </a:r>
            <a:br>
              <a:rPr lang="en-US" b="1" dirty="0" smtClean="0">
                <a:latin typeface="Times New Roman" panose="02020603050405020304" pitchFamily="18" charset="0"/>
                <a:cs typeface="Times New Roman" panose="02020603050405020304" pitchFamily="18" charset="0"/>
              </a:rPr>
            </a:br>
            <a:r>
              <a:rPr lang="en-US" b="1" dirty="0" err="1" smtClean="0">
                <a:latin typeface="Times New Roman" panose="02020603050405020304" pitchFamily="18" charset="0"/>
                <a:cs typeface="Times New Roman" panose="02020603050405020304" pitchFamily="18" charset="0"/>
              </a:rPr>
              <a:t>IoT</a:t>
            </a:r>
            <a:r>
              <a:rPr lang="en-US" b="1" dirty="0" smtClean="0">
                <a:latin typeface="Times New Roman" panose="02020603050405020304" pitchFamily="18" charset="0"/>
                <a:cs typeface="Times New Roman" panose="02020603050405020304" pitchFamily="18" charset="0"/>
              </a:rPr>
              <a:t> Protocol Suite</a:t>
            </a:r>
            <a:endParaRPr lang="en-US"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5691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Times New Roman" panose="02020603050405020304" pitchFamily="18" charset="0"/>
                <a:cs typeface="Times New Roman" panose="02020603050405020304" pitchFamily="18" charset="0"/>
              </a:rPr>
              <a:t>IEEE 802.15.4</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dirty="0" smtClean="0">
                <a:latin typeface="Times New Roman" panose="02020603050405020304" pitchFamily="18" charset="0"/>
                <a:cs typeface="Times New Roman" panose="02020603050405020304" pitchFamily="18" charset="0"/>
              </a:rPr>
              <a:t>IEEE 802.15.4 is a </a:t>
            </a:r>
            <a:r>
              <a:rPr lang="en-US" dirty="0" smtClean="0">
                <a:solidFill>
                  <a:srgbClr val="FF0000"/>
                </a:solidFill>
                <a:latin typeface="Times New Roman" panose="02020603050405020304" pitchFamily="18" charset="0"/>
                <a:cs typeface="Times New Roman" panose="02020603050405020304" pitchFamily="18" charset="0"/>
              </a:rPr>
              <a:t>wireless access </a:t>
            </a:r>
            <a:r>
              <a:rPr lang="en-US" dirty="0" smtClean="0">
                <a:latin typeface="Times New Roman" panose="02020603050405020304" pitchFamily="18" charset="0"/>
                <a:cs typeface="Times New Roman" panose="02020603050405020304" pitchFamily="18" charset="0"/>
              </a:rPr>
              <a:t>technology for low-cost and </a:t>
            </a:r>
            <a:r>
              <a:rPr lang="en-US" dirty="0" smtClean="0">
                <a:solidFill>
                  <a:srgbClr val="FF0000"/>
                </a:solidFill>
                <a:latin typeface="Times New Roman" panose="02020603050405020304" pitchFamily="18" charset="0"/>
                <a:cs typeface="Times New Roman" panose="02020603050405020304" pitchFamily="18" charset="0"/>
              </a:rPr>
              <a:t>low-data-rate devices </a:t>
            </a:r>
            <a:r>
              <a:rPr lang="en-US" dirty="0" smtClean="0">
                <a:latin typeface="Times New Roman" panose="02020603050405020304" pitchFamily="18" charset="0"/>
                <a:cs typeface="Times New Roman" panose="02020603050405020304" pitchFamily="18" charset="0"/>
              </a:rPr>
              <a:t>that are powered or run on batteries. </a:t>
            </a:r>
          </a:p>
          <a:p>
            <a:pPr algn="just"/>
            <a:r>
              <a:rPr lang="en-US" dirty="0" smtClean="0">
                <a:latin typeface="Times New Roman" panose="02020603050405020304" pitchFamily="18" charset="0"/>
                <a:cs typeface="Times New Roman" panose="02020603050405020304" pitchFamily="18" charset="0"/>
              </a:rPr>
              <a:t>Low cost , a reasonable battery life, </a:t>
            </a:r>
          </a:p>
          <a:p>
            <a:pPr algn="just"/>
            <a:r>
              <a:rPr lang="en-US" dirty="0" smtClean="0">
                <a:latin typeface="Times New Roman" panose="02020603050405020304" pitchFamily="18" charset="0"/>
                <a:cs typeface="Times New Roman" panose="02020603050405020304" pitchFamily="18" charset="0"/>
              </a:rPr>
              <a:t>Enables </a:t>
            </a:r>
            <a:r>
              <a:rPr lang="en-US" dirty="0" smtClean="0">
                <a:solidFill>
                  <a:srgbClr val="FF0000"/>
                </a:solidFill>
                <a:latin typeface="Times New Roman" panose="02020603050405020304" pitchFamily="18" charset="0"/>
                <a:cs typeface="Times New Roman" panose="02020603050405020304" pitchFamily="18" charset="0"/>
              </a:rPr>
              <a:t>easy installation </a:t>
            </a:r>
            <a:r>
              <a:rPr lang="en-US" dirty="0" smtClean="0">
                <a:latin typeface="Times New Roman" panose="02020603050405020304" pitchFamily="18" charset="0"/>
                <a:cs typeface="Times New Roman" panose="02020603050405020304" pitchFamily="18" charset="0"/>
              </a:rPr>
              <a:t>using a compact protocol stack while remaining both simple and flexible.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32450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229600" cy="4876800"/>
          </a:xfrm>
        </p:spPr>
        <p:txBody>
          <a:bodyPr>
            <a:noAutofit/>
          </a:bodyPr>
          <a:lstStyle/>
          <a:p>
            <a:pPr algn="just"/>
            <a:r>
              <a:rPr lang="en-US" sz="2200" dirty="0" smtClean="0"/>
              <a:t>The next field in the MQTT header is </a:t>
            </a:r>
            <a:r>
              <a:rPr lang="en-US" sz="2200" b="1" dirty="0" smtClean="0">
                <a:solidFill>
                  <a:srgbClr val="FF0000"/>
                </a:solidFill>
              </a:rPr>
              <a:t>DUP (Duplication Flag).</a:t>
            </a:r>
            <a:r>
              <a:rPr lang="en-US" sz="2200" dirty="0" smtClean="0"/>
              <a:t> This flag, when </a:t>
            </a:r>
            <a:r>
              <a:rPr lang="en-US" sz="2200" dirty="0" smtClean="0">
                <a:solidFill>
                  <a:srgbClr val="FF0000"/>
                </a:solidFill>
              </a:rPr>
              <a:t>set, allows the client to notate that the packet has been sent previously, but an acknowledgement was not received</a:t>
            </a:r>
            <a:r>
              <a:rPr lang="en-US" sz="2200" dirty="0" smtClean="0"/>
              <a:t>.</a:t>
            </a:r>
          </a:p>
          <a:p>
            <a:pPr algn="just"/>
            <a:r>
              <a:rPr lang="en-US" sz="2200" dirty="0" smtClean="0"/>
              <a:t>The </a:t>
            </a:r>
            <a:r>
              <a:rPr lang="en-US" sz="2200" dirty="0" err="1" smtClean="0"/>
              <a:t>QoS</a:t>
            </a:r>
            <a:r>
              <a:rPr lang="en-US" sz="2200" dirty="0" smtClean="0"/>
              <a:t> header field allows </a:t>
            </a:r>
            <a:r>
              <a:rPr lang="en-US" sz="2200" dirty="0" smtClean="0">
                <a:solidFill>
                  <a:srgbClr val="FF0000"/>
                </a:solidFill>
              </a:rPr>
              <a:t>for the selection of three different </a:t>
            </a:r>
            <a:r>
              <a:rPr lang="en-US" sz="2200" dirty="0" err="1" smtClean="0">
                <a:solidFill>
                  <a:srgbClr val="FF0000"/>
                </a:solidFill>
              </a:rPr>
              <a:t>QoS</a:t>
            </a:r>
            <a:r>
              <a:rPr lang="en-US" sz="2200" dirty="0" smtClean="0">
                <a:solidFill>
                  <a:srgbClr val="FF0000"/>
                </a:solidFill>
              </a:rPr>
              <a:t> levels. </a:t>
            </a:r>
          </a:p>
          <a:p>
            <a:pPr algn="just"/>
            <a:r>
              <a:rPr lang="en-US" sz="2200" dirty="0" smtClean="0"/>
              <a:t>The next field is the </a:t>
            </a:r>
            <a:r>
              <a:rPr lang="en-US" sz="2200" b="1" dirty="0" smtClean="0">
                <a:solidFill>
                  <a:srgbClr val="C00000"/>
                </a:solidFill>
              </a:rPr>
              <a:t>Retain flag</a:t>
            </a:r>
            <a:r>
              <a:rPr lang="en-US" sz="2200" dirty="0" smtClean="0"/>
              <a:t>. Only found in a PUBLISH message. </a:t>
            </a:r>
          </a:p>
          <a:p>
            <a:pPr algn="just"/>
            <a:r>
              <a:rPr lang="en-US" sz="2200" dirty="0" smtClean="0"/>
              <a:t>The Retain flag </a:t>
            </a:r>
            <a:r>
              <a:rPr lang="en-US" sz="2200" b="1" dirty="0" smtClean="0">
                <a:solidFill>
                  <a:srgbClr val="C00000"/>
                </a:solidFill>
              </a:rPr>
              <a:t>notifies the server to hold onto the message data</a:t>
            </a:r>
            <a:r>
              <a:rPr lang="en-US" sz="2200" dirty="0" smtClean="0"/>
              <a:t>. This allows </a:t>
            </a:r>
            <a:r>
              <a:rPr lang="en-US" sz="2200" b="1" dirty="0" smtClean="0">
                <a:solidFill>
                  <a:srgbClr val="00B050"/>
                </a:solidFill>
              </a:rPr>
              <a:t>new subscribers to instantly receive the last known value without having to wait for the next update from the publisher</a:t>
            </a:r>
            <a:r>
              <a:rPr lang="en-US" sz="2200" dirty="0" smtClean="0"/>
              <a:t>.</a:t>
            </a:r>
          </a:p>
          <a:p>
            <a:pPr algn="just"/>
            <a:r>
              <a:rPr lang="en-US" sz="2200" dirty="0" smtClean="0"/>
              <a:t>The last mandatory field in the MQTT message header is </a:t>
            </a:r>
            <a:r>
              <a:rPr lang="en-US" sz="2200" b="1" dirty="0" smtClean="0">
                <a:solidFill>
                  <a:srgbClr val="0070C0"/>
                </a:solidFill>
              </a:rPr>
              <a:t>Remaining Length. This field specifies the number of bytes in the MQTT packet following this field.</a:t>
            </a:r>
            <a:endParaRPr lang="en-US" sz="2200" b="1" dirty="0">
              <a:solidFill>
                <a:srgbClr val="0070C0"/>
              </a:solidFill>
            </a:endParaRPr>
          </a:p>
        </p:txBody>
      </p:sp>
    </p:spTree>
    <p:extLst>
      <p:ext uri="{BB962C8B-B14F-4D97-AF65-F5344CB8AC3E}">
        <p14:creationId xmlns:p14="http://schemas.microsoft.com/office/powerpoint/2010/main" val="120121124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Packet Format</a:t>
            </a:r>
          </a:p>
        </p:txBody>
      </p:sp>
      <p:pic>
        <p:nvPicPr>
          <p:cNvPr id="4" name="Picture 3"/>
          <p:cNvPicPr>
            <a:picLocks noChangeAspect="1"/>
          </p:cNvPicPr>
          <p:nvPr/>
        </p:nvPicPr>
        <p:blipFill>
          <a:blip r:embed="rId2"/>
          <a:stretch>
            <a:fillRect/>
          </a:stretch>
        </p:blipFill>
        <p:spPr>
          <a:xfrm>
            <a:off x="847989" y="1523319"/>
            <a:ext cx="7667361" cy="2526167"/>
          </a:xfrm>
          <a:prstGeom prst="rect">
            <a:avLst/>
          </a:prstGeom>
        </p:spPr>
      </p:pic>
      <p:sp>
        <p:nvSpPr>
          <p:cNvPr id="7" name="Rectangle 6"/>
          <p:cNvSpPr/>
          <p:nvPr/>
        </p:nvSpPr>
        <p:spPr>
          <a:xfrm>
            <a:off x="628650" y="4049485"/>
            <a:ext cx="7886700" cy="2092881"/>
          </a:xfrm>
          <a:prstGeom prst="rect">
            <a:avLst/>
          </a:prstGeom>
        </p:spPr>
        <p:txBody>
          <a:bodyPr wrap="square">
            <a:spAutoFit/>
          </a:bodyPr>
          <a:lstStyle/>
          <a:p>
            <a:pPr algn="just"/>
            <a:r>
              <a:rPr lang="en-US" sz="2600" dirty="0">
                <a:solidFill>
                  <a:schemeClr val="tx1">
                    <a:lumMod val="95000"/>
                    <a:lumOff val="5000"/>
                  </a:schemeClr>
                </a:solidFill>
                <a:latin typeface="Times New Roman" panose="02020603050405020304" pitchFamily="18" charset="0"/>
                <a:cs typeface="Times New Roman" panose="02020603050405020304" pitchFamily="18" charset="0"/>
              </a:rPr>
              <a:t>The MQTT packet consists of 2-byte fixed header + a variable header and a payload. In this first 2-byte fixed header will be always present in all the packets and the other two, variable header and payload are not always present.</a:t>
            </a:r>
          </a:p>
        </p:txBody>
      </p:sp>
    </p:spTree>
    <p:extLst>
      <p:ext uri="{BB962C8B-B14F-4D97-AF65-F5344CB8AC3E}">
        <p14:creationId xmlns:p14="http://schemas.microsoft.com/office/powerpoint/2010/main" val="31753401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Packet Format</a:t>
            </a:r>
          </a:p>
        </p:txBody>
      </p:sp>
      <p:sp>
        <p:nvSpPr>
          <p:cNvPr id="7" name="Rectangle 6"/>
          <p:cNvSpPr/>
          <p:nvPr/>
        </p:nvSpPr>
        <p:spPr>
          <a:xfrm>
            <a:off x="106137" y="1451428"/>
            <a:ext cx="3028950" cy="5324535"/>
          </a:xfrm>
          <a:prstGeom prst="rect">
            <a:avLst/>
          </a:prstGeom>
        </p:spPr>
        <p:txBody>
          <a:bodyPr wrap="square">
            <a:spAutoFit/>
          </a:bodyPr>
          <a:lstStyle/>
          <a:p>
            <a:r>
              <a:rPr lang="en-US" sz="2000" dirty="0"/>
              <a:t>Command type</a:t>
            </a:r>
          </a:p>
          <a:p>
            <a:r>
              <a:rPr lang="en-US" sz="2000" dirty="0"/>
              <a:t>Out of the two-byte fixed header, the first byte is the control field. This 8-bit control field Is divided into two 4 bit fields. The first 4 MSB bits are the command type field.</a:t>
            </a:r>
            <a:br>
              <a:rPr lang="en-US" sz="2000" dirty="0"/>
            </a:br>
            <a:r>
              <a:rPr lang="en-US" sz="2000" dirty="0"/>
              <a:t>E.g. The value of the connect command is 1. That means for connect command the connect type field should be 1 which is 0001. For publish command the value is 3, therefore, the connect type field should be 0011.</a:t>
            </a:r>
          </a:p>
        </p:txBody>
      </p:sp>
      <p:pic>
        <p:nvPicPr>
          <p:cNvPr id="3" name="Picture 2"/>
          <p:cNvPicPr>
            <a:picLocks noChangeAspect="1"/>
          </p:cNvPicPr>
          <p:nvPr/>
        </p:nvPicPr>
        <p:blipFill>
          <a:blip r:embed="rId2"/>
          <a:stretch>
            <a:fillRect/>
          </a:stretch>
        </p:blipFill>
        <p:spPr>
          <a:xfrm>
            <a:off x="3073857" y="1451427"/>
            <a:ext cx="6065606" cy="5324535"/>
          </a:xfrm>
          <a:prstGeom prst="rect">
            <a:avLst/>
          </a:prstGeom>
        </p:spPr>
      </p:pic>
    </p:spTree>
    <p:extLst>
      <p:ext uri="{BB962C8B-B14F-4D97-AF65-F5344CB8AC3E}">
        <p14:creationId xmlns:p14="http://schemas.microsoft.com/office/powerpoint/2010/main" val="34604819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Packet Format</a:t>
            </a:r>
          </a:p>
        </p:txBody>
      </p:sp>
      <p:sp>
        <p:nvSpPr>
          <p:cNvPr id="7" name="Rectangle 6"/>
          <p:cNvSpPr/>
          <p:nvPr/>
        </p:nvSpPr>
        <p:spPr>
          <a:xfrm>
            <a:off x="106137" y="1451428"/>
            <a:ext cx="3028950" cy="4524315"/>
          </a:xfrm>
          <a:prstGeom prst="rect">
            <a:avLst/>
          </a:prstGeom>
        </p:spPr>
        <p:txBody>
          <a:bodyPr wrap="square">
            <a:spAutoFit/>
          </a:bodyPr>
          <a:lstStyle/>
          <a:p>
            <a:r>
              <a:rPr lang="en-US" dirty="0"/>
              <a:t>Control Flag bits</a:t>
            </a:r>
          </a:p>
          <a:p>
            <a:r>
              <a:rPr lang="en-US" dirty="0"/>
              <a:t>The next 4 bits are the control flag bits and they are used by the publish command for the rest of the commands they are reserved and the value will be 0.</a:t>
            </a:r>
            <a:br>
              <a:rPr lang="en-US" dirty="0"/>
            </a:br>
            <a:r>
              <a:rPr lang="en-US" dirty="0"/>
              <a:t>For PUBLISH command:</a:t>
            </a:r>
            <a:br>
              <a:rPr lang="en-US" dirty="0"/>
            </a:br>
            <a:r>
              <a:rPr lang="en-US" dirty="0"/>
              <a:t>0th bit denotes if the message that is published is retained the message.</a:t>
            </a:r>
            <a:br>
              <a:rPr lang="en-US" dirty="0"/>
            </a:br>
            <a:r>
              <a:rPr lang="en-US" dirty="0"/>
              <a:t>1st and 2nd bits are used to select the quality of service if it is 0 or 1 or 2.</a:t>
            </a:r>
            <a:br>
              <a:rPr lang="en-US" dirty="0"/>
            </a:br>
            <a:r>
              <a:rPr lang="en-US" dirty="0"/>
              <a:t>And the 3rd bit denotes if it is a duplicate message.</a:t>
            </a:r>
          </a:p>
        </p:txBody>
      </p:sp>
      <p:pic>
        <p:nvPicPr>
          <p:cNvPr id="4" name="Picture 3"/>
          <p:cNvPicPr>
            <a:picLocks noChangeAspect="1"/>
          </p:cNvPicPr>
          <p:nvPr/>
        </p:nvPicPr>
        <p:blipFill>
          <a:blip r:embed="rId2"/>
          <a:stretch>
            <a:fillRect/>
          </a:stretch>
        </p:blipFill>
        <p:spPr>
          <a:xfrm>
            <a:off x="3135087" y="1542454"/>
            <a:ext cx="5902776" cy="4853394"/>
          </a:xfrm>
          <a:prstGeom prst="rect">
            <a:avLst/>
          </a:prstGeom>
        </p:spPr>
      </p:pic>
    </p:spTree>
    <p:extLst>
      <p:ext uri="{BB962C8B-B14F-4D97-AF65-F5344CB8AC3E}">
        <p14:creationId xmlns:p14="http://schemas.microsoft.com/office/powerpoint/2010/main" val="36160232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Packet Format</a:t>
            </a:r>
          </a:p>
        </p:txBody>
      </p:sp>
      <p:sp>
        <p:nvSpPr>
          <p:cNvPr id="7" name="Rectangle 6"/>
          <p:cNvSpPr/>
          <p:nvPr/>
        </p:nvSpPr>
        <p:spPr>
          <a:xfrm>
            <a:off x="103868" y="1248228"/>
            <a:ext cx="8936263" cy="5509200"/>
          </a:xfrm>
          <a:prstGeom prst="rect">
            <a:avLst/>
          </a:prstGeom>
        </p:spPr>
        <p:txBody>
          <a:bodyPr wrap="square">
            <a:spAutoFit/>
          </a:bodyPr>
          <a:lstStyle/>
          <a:p>
            <a:r>
              <a:rPr lang="en-US" sz="2200" dirty="0"/>
              <a:t>Remaining Length</a:t>
            </a:r>
          </a:p>
          <a:p>
            <a:r>
              <a:rPr lang="en-US" sz="2200" dirty="0"/>
              <a:t>The second byte of the fixed header contains the remaining length which is, length of variable header + the length of the payload. Remaining length can use up to 4 bytes in which each byte uses 7 bits for the length and the MSB bit being a continuation flag.</a:t>
            </a:r>
            <a:br>
              <a:rPr lang="en-US" sz="2200" dirty="0"/>
            </a:br>
            <a:r>
              <a:rPr lang="en-US" sz="2200" dirty="0"/>
              <a:t>if the continuation flag bit of a byte is 1, it means the next byte is also part of the remaining length. And if the continuation flag bit is 0, it means that byte is the last one of the remaining length.</a:t>
            </a:r>
          </a:p>
          <a:p>
            <a:r>
              <a:rPr lang="en-US" sz="2200" dirty="0"/>
              <a:t>E.g. if the variable header length is 10 and the length of the payload is 20, the remaining length should be 30.</a:t>
            </a:r>
          </a:p>
          <a:p>
            <a:r>
              <a:rPr lang="en-US" sz="2200" dirty="0"/>
              <a:t>Variable header</a:t>
            </a:r>
          </a:p>
          <a:p>
            <a:r>
              <a:rPr lang="en-US" sz="2200" dirty="0"/>
              <a:t>A variable header is not present in all the MQTT packets. Some MQTT commands or messages use this field to provide additional information or flags and they vary depending on the packet type. A packet identifier is common in most of the packets types. We will discuss in detail the variable header for the CONNECT packet below.</a:t>
            </a:r>
          </a:p>
        </p:txBody>
      </p:sp>
    </p:spTree>
    <p:extLst>
      <p:ext uri="{BB962C8B-B14F-4D97-AF65-F5344CB8AC3E}">
        <p14:creationId xmlns:p14="http://schemas.microsoft.com/office/powerpoint/2010/main" val="4605307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i="1" dirty="0" smtClean="0"/>
              <a:t>MQTT </a:t>
            </a:r>
            <a:r>
              <a:rPr lang="en-US" i="1" dirty="0" err="1" smtClean="0"/>
              <a:t>QoS</a:t>
            </a:r>
            <a:r>
              <a:rPr lang="en-US" i="1" dirty="0" smtClean="0"/>
              <a:t> Flows</a:t>
            </a:r>
            <a:endParaRPr lang="en-US" dirty="0"/>
          </a:p>
        </p:txBody>
      </p:sp>
      <p:sp>
        <p:nvSpPr>
          <p:cNvPr id="3" name="Content Placeholder 2"/>
          <p:cNvSpPr>
            <a:spLocks noGrp="1"/>
          </p:cNvSpPr>
          <p:nvPr>
            <p:ph idx="1"/>
          </p:nvPr>
        </p:nvSpPr>
        <p:spPr/>
        <p:txBody>
          <a:bodyPr/>
          <a:lstStyle/>
          <a:p>
            <a:endParaRPr lang="en-US" dirty="0"/>
          </a:p>
        </p:txBody>
      </p:sp>
      <p:pic>
        <p:nvPicPr>
          <p:cNvPr id="202754" name="Picture 2"/>
          <p:cNvPicPr>
            <a:picLocks noChangeAspect="1" noChangeArrowheads="1"/>
          </p:cNvPicPr>
          <p:nvPr/>
        </p:nvPicPr>
        <p:blipFill>
          <a:blip r:embed="rId2" cstate="print"/>
          <a:srcRect/>
          <a:stretch>
            <a:fillRect/>
          </a:stretch>
        </p:blipFill>
        <p:spPr bwMode="auto">
          <a:xfrm>
            <a:off x="1143000" y="1143000"/>
            <a:ext cx="6562725" cy="5557863"/>
          </a:xfrm>
          <a:prstGeom prst="rect">
            <a:avLst/>
          </a:prstGeom>
          <a:noFill/>
          <a:ln w="9525">
            <a:noFill/>
            <a:miter lim="800000"/>
            <a:headEnd/>
            <a:tailEnd/>
          </a:ln>
        </p:spPr>
      </p:pic>
    </p:spTree>
    <p:extLst>
      <p:ext uri="{BB962C8B-B14F-4D97-AF65-F5344CB8AC3E}">
        <p14:creationId xmlns:p14="http://schemas.microsoft.com/office/powerpoint/2010/main" val="40828401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i="1" dirty="0" smtClean="0"/>
              <a:t>MQTT </a:t>
            </a:r>
            <a:r>
              <a:rPr lang="en-US" i="1" dirty="0" smtClean="0"/>
              <a:t>Application</a:t>
            </a:r>
            <a:endParaRPr lang="en-US" dirty="0"/>
          </a:p>
        </p:txBody>
      </p:sp>
      <p:sp>
        <p:nvSpPr>
          <p:cNvPr id="3" name="Content Placeholder 2"/>
          <p:cNvSpPr>
            <a:spLocks noGrp="1"/>
          </p:cNvSpPr>
          <p:nvPr>
            <p:ph idx="1"/>
          </p:nvPr>
        </p:nvSpPr>
        <p:spPr>
          <a:xfrm>
            <a:off x="628650" y="1128939"/>
            <a:ext cx="7886700" cy="4351338"/>
          </a:xfrm>
        </p:spPr>
        <p:txBody>
          <a:bodyPr/>
          <a:lstStyle/>
          <a:p>
            <a:r>
              <a:rPr lang="en-US" dirty="0"/>
              <a:t>Home pacemaker monitoring solution </a:t>
            </a:r>
          </a:p>
          <a:p>
            <a:r>
              <a:rPr lang="en-US" dirty="0" smtClean="0"/>
              <a:t>Sensors </a:t>
            </a:r>
            <a:r>
              <a:rPr lang="en-US" dirty="0"/>
              <a:t>on </a:t>
            </a:r>
            <a:r>
              <a:rPr lang="en-US" dirty="0" smtClean="0"/>
              <a:t>patient</a:t>
            </a:r>
          </a:p>
          <a:p>
            <a:r>
              <a:rPr lang="en-US" dirty="0" smtClean="0"/>
              <a:t>Collected </a:t>
            </a:r>
            <a:r>
              <a:rPr lang="en-US" dirty="0"/>
              <a:t>by a monitoring equipment in home (broker) using MQTT </a:t>
            </a:r>
          </a:p>
          <a:p>
            <a:r>
              <a:rPr lang="en-US" dirty="0" smtClean="0"/>
              <a:t>Subscribed </a:t>
            </a:r>
            <a:r>
              <a:rPr lang="en-US" dirty="0"/>
              <a:t>by a computer in the hospital </a:t>
            </a:r>
          </a:p>
          <a:p>
            <a:r>
              <a:rPr lang="en-US" dirty="0" smtClean="0"/>
              <a:t>Alerts </a:t>
            </a:r>
            <a:r>
              <a:rPr lang="en-US" dirty="0"/>
              <a:t>the doctor if anything is out-of-order</a:t>
            </a:r>
            <a:endParaRPr lang="en-US" dirty="0"/>
          </a:p>
        </p:txBody>
      </p:sp>
      <p:pic>
        <p:nvPicPr>
          <p:cNvPr id="4" name="Picture 3"/>
          <p:cNvPicPr>
            <a:picLocks noChangeAspect="1"/>
          </p:cNvPicPr>
          <p:nvPr/>
        </p:nvPicPr>
        <p:blipFill>
          <a:blip r:embed="rId2"/>
          <a:stretch>
            <a:fillRect/>
          </a:stretch>
        </p:blipFill>
        <p:spPr>
          <a:xfrm>
            <a:off x="790575" y="3637416"/>
            <a:ext cx="7562850" cy="2057400"/>
          </a:xfrm>
          <a:prstGeom prst="rect">
            <a:avLst/>
          </a:prstGeom>
        </p:spPr>
      </p:pic>
    </p:spTree>
    <p:extLst>
      <p:ext uri="{BB962C8B-B14F-4D97-AF65-F5344CB8AC3E}">
        <p14:creationId xmlns:p14="http://schemas.microsoft.com/office/powerpoint/2010/main" val="412232374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i="1" dirty="0" smtClean="0"/>
              <a:t>Comparison Between </a:t>
            </a:r>
            <a:r>
              <a:rPr lang="en-US" b="1" i="1" dirty="0" err="1" smtClean="0"/>
              <a:t>CoAP</a:t>
            </a:r>
            <a:r>
              <a:rPr lang="en-US" b="1" i="1" dirty="0" smtClean="0"/>
              <a:t> and MQTT</a:t>
            </a:r>
            <a:endParaRPr lang="en-US" dirty="0"/>
          </a:p>
        </p:txBody>
      </p:sp>
      <p:sp>
        <p:nvSpPr>
          <p:cNvPr id="3" name="Content Placeholder 2"/>
          <p:cNvSpPr>
            <a:spLocks noGrp="1"/>
          </p:cNvSpPr>
          <p:nvPr>
            <p:ph idx="1"/>
          </p:nvPr>
        </p:nvSpPr>
        <p:spPr/>
        <p:txBody>
          <a:bodyPr/>
          <a:lstStyle/>
          <a:p>
            <a:endParaRPr lang="en-US" dirty="0"/>
          </a:p>
        </p:txBody>
      </p:sp>
      <p:pic>
        <p:nvPicPr>
          <p:cNvPr id="203778" name="Picture 2"/>
          <p:cNvPicPr>
            <a:picLocks noChangeAspect="1" noChangeArrowheads="1"/>
          </p:cNvPicPr>
          <p:nvPr/>
        </p:nvPicPr>
        <p:blipFill>
          <a:blip r:embed="rId2" cstate="print"/>
          <a:srcRect/>
          <a:stretch>
            <a:fillRect/>
          </a:stretch>
        </p:blipFill>
        <p:spPr bwMode="auto">
          <a:xfrm>
            <a:off x="214086" y="1182914"/>
            <a:ext cx="6017357" cy="5159829"/>
          </a:xfrm>
          <a:prstGeom prst="rect">
            <a:avLst/>
          </a:prstGeom>
          <a:noFill/>
          <a:ln w="9525">
            <a:noFill/>
            <a:miter lim="800000"/>
            <a:headEnd/>
            <a:tailEnd/>
          </a:ln>
        </p:spPr>
      </p:pic>
      <p:pic>
        <p:nvPicPr>
          <p:cNvPr id="7" name="Picture 6" descr="CoAP Protocol: What is Meaning, Architecture and Function ?"/>
          <p:cNvPicPr>
            <a:picLocks noChangeAspect="1" noChangeArrowheads="1"/>
          </p:cNvPicPr>
          <p:nvPr/>
        </p:nvPicPr>
        <p:blipFill rotWithShape="1">
          <a:blip r:embed="rId3">
            <a:extLst>
              <a:ext uri="{28A0092B-C50C-407E-A947-70E740481C1C}">
                <a14:useLocalDpi xmlns:a14="http://schemas.microsoft.com/office/drawing/2010/main" val="0"/>
              </a:ext>
            </a:extLst>
          </a:blip>
          <a:srcRect l="-52" r="48424" b="21538"/>
          <a:stretch/>
        </p:blipFill>
        <p:spPr bwMode="auto">
          <a:xfrm>
            <a:off x="6315603" y="3727378"/>
            <a:ext cx="2828398" cy="25790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oAP Protocol: What is Meaning, Architecture and Function ?"/>
          <p:cNvPicPr>
            <a:picLocks noChangeAspect="1" noChangeArrowheads="1"/>
          </p:cNvPicPr>
          <p:nvPr/>
        </p:nvPicPr>
        <p:blipFill rotWithShape="1">
          <a:blip r:embed="rId3">
            <a:extLst>
              <a:ext uri="{28A0092B-C50C-407E-A947-70E740481C1C}">
                <a14:useLocalDpi xmlns:a14="http://schemas.microsoft.com/office/drawing/2010/main" val="0"/>
              </a:ext>
            </a:extLst>
          </a:blip>
          <a:srcRect l="50347" b="21538"/>
          <a:stretch/>
        </p:blipFill>
        <p:spPr bwMode="auto">
          <a:xfrm>
            <a:off x="6315602" y="762000"/>
            <a:ext cx="2785762" cy="264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79735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IoT</a:t>
            </a:r>
            <a:r>
              <a:rPr lang="en-CA" dirty="0"/>
              <a:t> Communication Models</a:t>
            </a:r>
            <a:endParaRPr lang="en-IN" dirty="0"/>
          </a:p>
        </p:txBody>
      </p:sp>
      <p:sp>
        <p:nvSpPr>
          <p:cNvPr id="3" name="Content Placeholder 2"/>
          <p:cNvSpPr>
            <a:spLocks noGrp="1"/>
          </p:cNvSpPr>
          <p:nvPr>
            <p:ph idx="1"/>
          </p:nvPr>
        </p:nvSpPr>
        <p:spPr>
          <a:xfrm>
            <a:off x="768096" y="1916832"/>
            <a:ext cx="8124384" cy="4392528"/>
          </a:xfrm>
        </p:spPr>
        <p:txBody>
          <a:bodyPr>
            <a:normAutofit fontScale="85000" lnSpcReduction="20000"/>
          </a:bodyPr>
          <a:lstStyle/>
          <a:p>
            <a:pPr algn="just" fontAlgn="base">
              <a:buFont typeface="Wingdings" pitchFamily="2" charset="2"/>
              <a:buChar char="§"/>
            </a:pPr>
            <a:r>
              <a:rPr lang="en-US" dirty="0" err="1"/>
              <a:t>IoT</a:t>
            </a:r>
            <a:r>
              <a:rPr lang="en-US" dirty="0"/>
              <a:t> devices are found everywhere and will enable circulatory intelligence in the future. </a:t>
            </a:r>
            <a:endParaRPr lang="en-US" dirty="0" smtClean="0"/>
          </a:p>
          <a:p>
            <a:pPr algn="just" fontAlgn="base">
              <a:buFont typeface="Wingdings" pitchFamily="2" charset="2"/>
              <a:buChar char="§"/>
            </a:pPr>
            <a:r>
              <a:rPr lang="en-US" dirty="0" smtClean="0"/>
              <a:t>For </a:t>
            </a:r>
            <a:r>
              <a:rPr lang="en-US" dirty="0"/>
              <a:t>operational perception, it is important and useful to understand how various </a:t>
            </a:r>
            <a:r>
              <a:rPr lang="en-US" dirty="0" err="1"/>
              <a:t>IoT</a:t>
            </a:r>
            <a:r>
              <a:rPr lang="en-US" dirty="0"/>
              <a:t> devices communicate with each other. </a:t>
            </a:r>
            <a:endParaRPr lang="en-US" dirty="0" smtClean="0"/>
          </a:p>
          <a:p>
            <a:pPr algn="just" fontAlgn="base">
              <a:buFont typeface="Wingdings" pitchFamily="2" charset="2"/>
              <a:buChar char="§"/>
            </a:pPr>
            <a:r>
              <a:rPr lang="en-US" dirty="0" smtClean="0"/>
              <a:t>Communication </a:t>
            </a:r>
            <a:r>
              <a:rPr lang="en-US" dirty="0"/>
              <a:t>models used in </a:t>
            </a:r>
            <a:r>
              <a:rPr lang="en-US" dirty="0" err="1"/>
              <a:t>IoT</a:t>
            </a:r>
            <a:r>
              <a:rPr lang="en-US" dirty="0"/>
              <a:t> have great value. The </a:t>
            </a:r>
            <a:r>
              <a:rPr lang="en-US" dirty="0" err="1"/>
              <a:t>IoTs</a:t>
            </a:r>
            <a:r>
              <a:rPr lang="en-US" dirty="0"/>
              <a:t> allow people and things to be connected any time, any space, with anything and anyone, using any network and any service.</a:t>
            </a:r>
          </a:p>
          <a:p>
            <a:pPr fontAlgn="base"/>
            <a:r>
              <a:rPr lang="en-US" b="1" dirty="0"/>
              <a:t>Types of Communication </a:t>
            </a:r>
            <a:r>
              <a:rPr lang="en-US" b="1" dirty="0" smtClean="0"/>
              <a:t>Models </a:t>
            </a:r>
            <a:r>
              <a:rPr lang="en-US" b="1" dirty="0"/>
              <a:t>:</a:t>
            </a:r>
            <a:endParaRPr lang="en-US" dirty="0"/>
          </a:p>
          <a:p>
            <a:pPr>
              <a:buFont typeface="Wingdings" pitchFamily="2" charset="2"/>
              <a:buChar char="§"/>
            </a:pPr>
            <a:r>
              <a:rPr lang="en-IN" b="1" dirty="0" smtClean="0"/>
              <a:t>Request-Response  Model</a:t>
            </a:r>
          </a:p>
          <a:p>
            <a:pPr>
              <a:buFont typeface="Wingdings" pitchFamily="2" charset="2"/>
              <a:buChar char="§"/>
            </a:pPr>
            <a:r>
              <a:rPr lang="en-CA" b="1" dirty="0"/>
              <a:t>Publish-Subscribe  </a:t>
            </a:r>
            <a:r>
              <a:rPr lang="en-CA" b="1" dirty="0" smtClean="0"/>
              <a:t>Model</a:t>
            </a:r>
          </a:p>
          <a:p>
            <a:pPr>
              <a:buFont typeface="Wingdings" pitchFamily="2" charset="2"/>
              <a:buChar char="§"/>
            </a:pPr>
            <a:r>
              <a:rPr lang="en-CA" b="1" dirty="0" smtClean="0"/>
              <a:t>Push-Pull Model</a:t>
            </a:r>
          </a:p>
          <a:p>
            <a:pPr>
              <a:buFont typeface="Wingdings" pitchFamily="2" charset="2"/>
              <a:buChar char="§"/>
            </a:pPr>
            <a:r>
              <a:rPr lang="en-CA" b="1" dirty="0"/>
              <a:t>Exclusive </a:t>
            </a:r>
            <a:r>
              <a:rPr lang="en-CA" b="1" dirty="0" smtClean="0"/>
              <a:t>Pair Model</a:t>
            </a:r>
            <a:endParaRPr lang="en-IN" dirty="0"/>
          </a:p>
        </p:txBody>
      </p:sp>
    </p:spTree>
    <p:extLst>
      <p:ext uri="{BB962C8B-B14F-4D97-AF65-F5344CB8AC3E}">
        <p14:creationId xmlns:p14="http://schemas.microsoft.com/office/powerpoint/2010/main" val="141108362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Request-Response model</a:t>
            </a:r>
            <a:endParaRPr lang="en-US" dirty="0"/>
          </a:p>
        </p:txBody>
      </p:sp>
      <p:sp>
        <p:nvSpPr>
          <p:cNvPr id="3" name="Content Placeholder 2"/>
          <p:cNvSpPr>
            <a:spLocks noGrp="1"/>
          </p:cNvSpPr>
          <p:nvPr>
            <p:ph idx="1"/>
          </p:nvPr>
        </p:nvSpPr>
        <p:spPr>
          <a:xfrm>
            <a:off x="683568" y="1916832"/>
            <a:ext cx="8064896" cy="4023360"/>
          </a:xfrm>
        </p:spPr>
        <p:txBody>
          <a:bodyPr>
            <a:normAutofit fontScale="92500" lnSpcReduction="10000"/>
          </a:bodyPr>
          <a:lstStyle/>
          <a:p>
            <a:pPr algn="just">
              <a:buFont typeface="Wingdings" pitchFamily="2" charset="2"/>
              <a:buChar char="§"/>
            </a:pPr>
            <a:r>
              <a:rPr lang="en-IN" b="1" dirty="0"/>
              <a:t>Request-Response </a:t>
            </a:r>
            <a:r>
              <a:rPr lang="en-IN" dirty="0"/>
              <a:t>is a communication model in which the client sends requests to the server and the server responds to the requests. </a:t>
            </a:r>
          </a:p>
          <a:p>
            <a:pPr algn="just">
              <a:buFont typeface="Wingdings" pitchFamily="2" charset="2"/>
              <a:buChar char="§"/>
            </a:pPr>
            <a:r>
              <a:rPr lang="en-IN" dirty="0"/>
              <a:t>When 	the server receives a request, it decides how to respond, fetches the data, retrieves resource representations, prepares the response, and then sends the response to the client. </a:t>
            </a:r>
          </a:p>
          <a:p>
            <a:pPr algn="just">
              <a:buFont typeface="Wingdings" pitchFamily="2" charset="2"/>
              <a:buChar char="§"/>
            </a:pPr>
            <a:r>
              <a:rPr lang="en-IN" dirty="0"/>
              <a:t>Request-Response model is a </a:t>
            </a:r>
            <a:r>
              <a:rPr lang="en-IN" b="1" u="sng" dirty="0"/>
              <a:t>stateless communication model </a:t>
            </a:r>
            <a:r>
              <a:rPr lang="en-IN" dirty="0"/>
              <a:t>and each request-response pair is independent of others. Figure 1.7 shows the client-server </a:t>
            </a:r>
            <a:r>
              <a:rPr lang="en-CA" dirty="0"/>
              <a:t>interactions in the request-response model.</a:t>
            </a:r>
            <a:endParaRPr lang="en-IN" dirty="0"/>
          </a:p>
          <a:p>
            <a:endParaRPr lang="en-US" dirty="0"/>
          </a:p>
        </p:txBody>
      </p:sp>
    </p:spTree>
    <p:extLst>
      <p:ext uri="{BB962C8B-B14F-4D97-AF65-F5344CB8AC3E}">
        <p14:creationId xmlns:p14="http://schemas.microsoft.com/office/powerpoint/2010/main" val="2554758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Times New Roman" panose="02020603050405020304" pitchFamily="18" charset="0"/>
                <a:cs typeface="Times New Roman" panose="02020603050405020304" pitchFamily="18" charset="0"/>
              </a:rPr>
              <a:t>Applications -  </a:t>
            </a:r>
            <a:r>
              <a:rPr lang="en-US" sz="3600" b="1" dirty="0">
                <a:latin typeface="Times New Roman" panose="02020603050405020304" pitchFamily="18" charset="0"/>
                <a:cs typeface="Times New Roman" panose="02020603050405020304" pitchFamily="18" charset="0"/>
              </a:rPr>
              <a:t>IEEE 802.15.4</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600" dirty="0" smtClean="0">
                <a:latin typeface="Times New Roman" panose="02020603050405020304" pitchFamily="18" charset="0"/>
                <a:cs typeface="Times New Roman" panose="02020603050405020304" pitchFamily="18" charset="0"/>
              </a:rPr>
              <a:t>Commonly found in the following types of deployments:</a:t>
            </a:r>
          </a:p>
          <a:p>
            <a:pPr lvl="1"/>
            <a:r>
              <a:rPr lang="en-US" sz="2600" b="1" dirty="0" smtClean="0">
                <a:solidFill>
                  <a:srgbClr val="FF0000"/>
                </a:solidFill>
                <a:latin typeface="Times New Roman" panose="02020603050405020304" pitchFamily="18" charset="0"/>
                <a:cs typeface="Times New Roman" panose="02020603050405020304" pitchFamily="18" charset="0"/>
              </a:rPr>
              <a:t>Home and building automation</a:t>
            </a:r>
          </a:p>
          <a:p>
            <a:pPr lvl="1"/>
            <a:r>
              <a:rPr lang="en-US" sz="2600" b="1" dirty="0" smtClean="0">
                <a:solidFill>
                  <a:srgbClr val="FF0000"/>
                </a:solidFill>
                <a:latin typeface="Times New Roman" panose="02020603050405020304" pitchFamily="18" charset="0"/>
                <a:cs typeface="Times New Roman" panose="02020603050405020304" pitchFamily="18" charset="0"/>
              </a:rPr>
              <a:t>Automotive networks</a:t>
            </a:r>
          </a:p>
          <a:p>
            <a:pPr lvl="1"/>
            <a:r>
              <a:rPr lang="en-US" sz="2600" b="1" dirty="0" smtClean="0">
                <a:solidFill>
                  <a:srgbClr val="FF0000"/>
                </a:solidFill>
                <a:latin typeface="Times New Roman" panose="02020603050405020304" pitchFamily="18" charset="0"/>
                <a:cs typeface="Times New Roman" panose="02020603050405020304" pitchFamily="18" charset="0"/>
              </a:rPr>
              <a:t>Industrial wireless sensor networks</a:t>
            </a:r>
          </a:p>
          <a:p>
            <a:pPr lvl="1"/>
            <a:r>
              <a:rPr lang="en-US" sz="2600" b="1" dirty="0" smtClean="0">
                <a:solidFill>
                  <a:srgbClr val="FF0000"/>
                </a:solidFill>
                <a:latin typeface="Times New Roman" panose="02020603050405020304" pitchFamily="18" charset="0"/>
                <a:cs typeface="Times New Roman" panose="02020603050405020304" pitchFamily="18" charset="0"/>
              </a:rPr>
              <a:t>Interactive toys and remote controls</a:t>
            </a:r>
          </a:p>
          <a:p>
            <a:pPr algn="just"/>
            <a:r>
              <a:rPr lang="en-US" sz="2600" dirty="0" smtClean="0">
                <a:latin typeface="Times New Roman" panose="02020603050405020304" pitchFamily="18" charset="0"/>
                <a:cs typeface="Times New Roman" panose="02020603050405020304" pitchFamily="18" charset="0"/>
              </a:rPr>
              <a:t>This standard is a well known solution for </a:t>
            </a:r>
            <a:r>
              <a:rPr lang="en-US" sz="2600" b="1" dirty="0" smtClean="0">
                <a:solidFill>
                  <a:srgbClr val="C00000"/>
                </a:solidFill>
                <a:latin typeface="Times New Roman" panose="02020603050405020304" pitchFamily="18" charset="0"/>
                <a:cs typeface="Times New Roman" panose="02020603050405020304" pitchFamily="18" charset="0"/>
              </a:rPr>
              <a:t>low-complexity wireless devices with low data rates that need many months or even years of battery life.</a:t>
            </a:r>
            <a:endParaRPr lang="en-US" sz="26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18465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Request-Response model</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9951" b="25264"/>
          <a:stretch/>
        </p:blipFill>
        <p:spPr>
          <a:xfrm>
            <a:off x="971600" y="1988840"/>
            <a:ext cx="7985591" cy="3823407"/>
          </a:xfrm>
        </p:spPr>
      </p:pic>
    </p:spTree>
    <p:extLst>
      <p:ext uri="{BB962C8B-B14F-4D97-AF65-F5344CB8AC3E}">
        <p14:creationId xmlns:p14="http://schemas.microsoft.com/office/powerpoint/2010/main" val="380397836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Publish-Subscribe model </a:t>
            </a:r>
            <a:endParaRPr lang="en-IN" dirty="0"/>
          </a:p>
        </p:txBody>
      </p:sp>
      <p:sp>
        <p:nvSpPr>
          <p:cNvPr id="3" name="Content Placeholder 2"/>
          <p:cNvSpPr>
            <a:spLocks noGrp="1"/>
          </p:cNvSpPr>
          <p:nvPr>
            <p:ph idx="1"/>
          </p:nvPr>
        </p:nvSpPr>
        <p:spPr/>
        <p:txBody>
          <a:bodyPr>
            <a:normAutofit fontScale="92500" lnSpcReduction="10000"/>
          </a:bodyPr>
          <a:lstStyle/>
          <a:p>
            <a:pPr algn="just">
              <a:buFont typeface="Wingdings" pitchFamily="2" charset="2"/>
              <a:buChar char="§"/>
            </a:pPr>
            <a:r>
              <a:rPr lang="en-CA" b="1" dirty="0" smtClean="0"/>
              <a:t>Publish-Subscribe </a:t>
            </a:r>
            <a:r>
              <a:rPr lang="en-CA" dirty="0"/>
              <a:t>is a communication model that involves publishers, brokers and consumers. Publishers are the source of data. </a:t>
            </a:r>
            <a:endParaRPr lang="en-CA" dirty="0" smtClean="0"/>
          </a:p>
          <a:p>
            <a:pPr algn="just">
              <a:buFont typeface="Wingdings" pitchFamily="2" charset="2"/>
              <a:buChar char="§"/>
            </a:pPr>
            <a:r>
              <a:rPr lang="en-CA" dirty="0" smtClean="0"/>
              <a:t>Publishers </a:t>
            </a:r>
            <a:r>
              <a:rPr lang="en-CA" dirty="0"/>
              <a:t>send the data to the topics which are managed by the broker. Publishers are not aware of the consumers. </a:t>
            </a:r>
            <a:endParaRPr lang="en-CA" dirty="0" smtClean="0"/>
          </a:p>
          <a:p>
            <a:pPr algn="just">
              <a:buFont typeface="Wingdings" pitchFamily="2" charset="2"/>
              <a:buChar char="§"/>
            </a:pPr>
            <a:r>
              <a:rPr lang="en-CA" dirty="0" smtClean="0"/>
              <a:t>Consumers </a:t>
            </a:r>
            <a:r>
              <a:rPr lang="en-CA" dirty="0"/>
              <a:t>subscribe to the topics which are managed by the broker. </a:t>
            </a:r>
            <a:endParaRPr lang="en-CA" dirty="0" smtClean="0"/>
          </a:p>
          <a:p>
            <a:pPr algn="just">
              <a:buFont typeface="Wingdings" pitchFamily="2" charset="2"/>
              <a:buChar char="§"/>
            </a:pPr>
            <a:r>
              <a:rPr lang="en-CA" dirty="0" smtClean="0"/>
              <a:t>When </a:t>
            </a:r>
            <a:r>
              <a:rPr lang="en-CA" dirty="0"/>
              <a:t>the broker receives data for a topic from the publisher, it sends the data to all the subscribed consumers. Figure 1.8 shows the publisher-broker-consumer interactions</a:t>
            </a:r>
            <a:endParaRPr lang="en-IN" dirty="0"/>
          </a:p>
          <a:p>
            <a:endParaRPr lang="en-IN" dirty="0"/>
          </a:p>
        </p:txBody>
      </p:sp>
    </p:spTree>
    <p:extLst>
      <p:ext uri="{BB962C8B-B14F-4D97-AF65-F5344CB8AC3E}">
        <p14:creationId xmlns:p14="http://schemas.microsoft.com/office/powerpoint/2010/main" val="316402932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Publish-Subscribe model </a:t>
            </a:r>
            <a:endParaRPr lang="en-IN"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65904"/>
          <a:stretch/>
        </p:blipFill>
        <p:spPr>
          <a:xfrm>
            <a:off x="179166" y="2132856"/>
            <a:ext cx="8857330" cy="4032448"/>
          </a:xfrm>
        </p:spPr>
      </p:pic>
    </p:spTree>
    <p:extLst>
      <p:ext uri="{BB962C8B-B14F-4D97-AF65-F5344CB8AC3E}">
        <p14:creationId xmlns:p14="http://schemas.microsoft.com/office/powerpoint/2010/main" val="310803189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Push-Pull model</a:t>
            </a:r>
            <a:endParaRPr lang="en-IN" dirty="0"/>
          </a:p>
        </p:txBody>
      </p:sp>
      <p:sp>
        <p:nvSpPr>
          <p:cNvPr id="3" name="Content Placeholder 2"/>
          <p:cNvSpPr>
            <a:spLocks noGrp="1"/>
          </p:cNvSpPr>
          <p:nvPr>
            <p:ph idx="1"/>
          </p:nvPr>
        </p:nvSpPr>
        <p:spPr/>
        <p:txBody>
          <a:bodyPr>
            <a:normAutofit fontScale="92500" lnSpcReduction="10000"/>
          </a:bodyPr>
          <a:lstStyle/>
          <a:p>
            <a:pPr algn="just"/>
            <a:r>
              <a:rPr lang="en-CA" b="1" dirty="0"/>
              <a:t>Push-Pull : </a:t>
            </a:r>
            <a:r>
              <a:rPr lang="en-CA" dirty="0"/>
              <a:t>Push-Pull is a communication model in which the data producers push the </a:t>
            </a:r>
            <a:r>
              <a:rPr lang="en-CA" dirty="0" smtClean="0"/>
              <a:t>data </a:t>
            </a:r>
            <a:r>
              <a:rPr lang="en-CA" dirty="0"/>
              <a:t>to queues and the consumers pull the data from the queues. </a:t>
            </a:r>
            <a:endParaRPr lang="en-CA" dirty="0" smtClean="0"/>
          </a:p>
          <a:p>
            <a:pPr algn="just"/>
            <a:r>
              <a:rPr lang="en-CA" dirty="0" smtClean="0"/>
              <a:t>Producers </a:t>
            </a:r>
            <a:r>
              <a:rPr lang="en-CA" dirty="0"/>
              <a:t>do not need </a:t>
            </a:r>
            <a:r>
              <a:rPr lang="en-CA" dirty="0" smtClean="0"/>
              <a:t>to </a:t>
            </a:r>
            <a:r>
              <a:rPr lang="en-CA" dirty="0"/>
              <a:t>be aware of the consumers. Queues help in decoupling the messaging between the </a:t>
            </a:r>
            <a:r>
              <a:rPr lang="en-CA" dirty="0" smtClean="0"/>
              <a:t>producers </a:t>
            </a:r>
            <a:r>
              <a:rPr lang="en-CA" dirty="0"/>
              <a:t>and consumers. </a:t>
            </a:r>
            <a:endParaRPr lang="en-CA" dirty="0" smtClean="0"/>
          </a:p>
          <a:p>
            <a:pPr algn="just"/>
            <a:r>
              <a:rPr lang="en-CA" dirty="0"/>
              <a:t>Q</a:t>
            </a:r>
            <a:r>
              <a:rPr lang="en-CA" dirty="0" smtClean="0"/>
              <a:t>ueues </a:t>
            </a:r>
            <a:r>
              <a:rPr lang="en-CA" dirty="0"/>
              <a:t>also act as a buffer which helps in situations when </a:t>
            </a:r>
            <a:r>
              <a:rPr lang="en-CA" dirty="0" smtClean="0"/>
              <a:t>there </a:t>
            </a:r>
            <a:r>
              <a:rPr lang="en-CA" dirty="0"/>
              <a:t>is a mismatch between the rate at which the producers push data and the rate </a:t>
            </a:r>
            <a:r>
              <a:rPr lang="en-CA" dirty="0" err="1"/>
              <a:t>rate</a:t>
            </a:r>
            <a:r>
              <a:rPr lang="en-CA" dirty="0"/>
              <a:t> </a:t>
            </a:r>
            <a:r>
              <a:rPr lang="en-CA" dirty="0" smtClean="0"/>
              <a:t>at </a:t>
            </a:r>
            <a:r>
              <a:rPr lang="en-CA" dirty="0"/>
              <a:t>which the consumers pull data. </a:t>
            </a:r>
            <a:endParaRPr lang="en-CA" dirty="0" smtClean="0"/>
          </a:p>
          <a:p>
            <a:pPr algn="just"/>
            <a:r>
              <a:rPr lang="en-CA" dirty="0" smtClean="0"/>
              <a:t>Figure </a:t>
            </a:r>
            <a:r>
              <a:rPr lang="en-CA" dirty="0"/>
              <a:t>1.9 shows the </a:t>
            </a:r>
            <a:r>
              <a:rPr lang="en-CA" dirty="0" smtClean="0"/>
              <a:t>publisher-queue-consumer interactions </a:t>
            </a:r>
            <a:r>
              <a:rPr lang="en-CA" dirty="0"/>
              <a:t>in the push-pull model.</a:t>
            </a:r>
            <a:endParaRPr lang="en-IN" dirty="0"/>
          </a:p>
          <a:p>
            <a:endParaRPr lang="en-IN" dirty="0"/>
          </a:p>
        </p:txBody>
      </p:sp>
    </p:spTree>
    <p:extLst>
      <p:ext uri="{BB962C8B-B14F-4D97-AF65-F5344CB8AC3E}">
        <p14:creationId xmlns:p14="http://schemas.microsoft.com/office/powerpoint/2010/main" val="279368667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Push-Pull model</a:t>
            </a:r>
            <a:endParaRPr lang="en-IN" dirty="0"/>
          </a:p>
        </p:txBody>
      </p:sp>
      <p:pic>
        <p:nvPicPr>
          <p:cNvPr id="8" name="Content Placeholder 7"/>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3752" b="30085"/>
          <a:stretch/>
        </p:blipFill>
        <p:spPr>
          <a:xfrm>
            <a:off x="467544" y="1745452"/>
            <a:ext cx="8407863" cy="4059812"/>
          </a:xfrm>
        </p:spPr>
      </p:pic>
    </p:spTree>
    <p:extLst>
      <p:ext uri="{BB962C8B-B14F-4D97-AF65-F5344CB8AC3E}">
        <p14:creationId xmlns:p14="http://schemas.microsoft.com/office/powerpoint/2010/main" val="22066854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Exclusive </a:t>
            </a:r>
            <a:r>
              <a:rPr lang="en-CA" dirty="0" smtClean="0"/>
              <a:t>Pair model</a:t>
            </a:r>
            <a:endParaRPr lang="en-IN" dirty="0"/>
          </a:p>
        </p:txBody>
      </p:sp>
      <p:sp>
        <p:nvSpPr>
          <p:cNvPr id="3" name="Content Placeholder 2"/>
          <p:cNvSpPr>
            <a:spLocks noGrp="1"/>
          </p:cNvSpPr>
          <p:nvPr>
            <p:ph idx="1"/>
          </p:nvPr>
        </p:nvSpPr>
        <p:spPr>
          <a:xfrm>
            <a:off x="683568" y="1988840"/>
            <a:ext cx="7374583" cy="4320520"/>
          </a:xfrm>
        </p:spPr>
        <p:txBody>
          <a:bodyPr>
            <a:normAutofit fontScale="92500" lnSpcReduction="10000"/>
          </a:bodyPr>
          <a:lstStyle/>
          <a:p>
            <a:pPr algn="just">
              <a:buFont typeface="Wingdings" pitchFamily="2" charset="2"/>
              <a:buChar char="§"/>
            </a:pPr>
            <a:r>
              <a:rPr lang="en-CA" b="1" dirty="0"/>
              <a:t>Exclusive Pair : </a:t>
            </a:r>
            <a:r>
              <a:rPr lang="en-CA" dirty="0"/>
              <a:t>Exclusive Pair is a bi-directional, fully duplex communication </a:t>
            </a:r>
            <a:r>
              <a:rPr lang="en-CA" dirty="0" smtClean="0"/>
              <a:t>model that </a:t>
            </a:r>
            <a:r>
              <a:rPr lang="en-CA" dirty="0"/>
              <a:t>uses a persistent connection between the client and server. </a:t>
            </a:r>
            <a:endParaRPr lang="en-CA" dirty="0" smtClean="0"/>
          </a:p>
          <a:p>
            <a:pPr algn="just">
              <a:buFont typeface="Wingdings" pitchFamily="2" charset="2"/>
              <a:buChar char="§"/>
            </a:pPr>
            <a:r>
              <a:rPr lang="en-CA" dirty="0" smtClean="0"/>
              <a:t>Once </a:t>
            </a:r>
            <a:r>
              <a:rPr lang="en-CA" dirty="0"/>
              <a:t>the connection is setup it remains open until the client sends a request to close the connection. Client and server can send messages to each other after connection setup. </a:t>
            </a:r>
            <a:endParaRPr lang="en-CA" dirty="0" smtClean="0"/>
          </a:p>
          <a:p>
            <a:pPr algn="just">
              <a:buFont typeface="Wingdings" pitchFamily="2" charset="2"/>
              <a:buChar char="§"/>
            </a:pPr>
            <a:r>
              <a:rPr lang="en-CA" dirty="0" smtClean="0"/>
              <a:t>Exclusive </a:t>
            </a:r>
            <a:r>
              <a:rPr lang="en-CA" dirty="0"/>
              <a:t>pair is a stateful communication model and the server is aware of all the open connections. </a:t>
            </a:r>
            <a:endParaRPr lang="en-CA" dirty="0" smtClean="0"/>
          </a:p>
          <a:p>
            <a:pPr algn="just"/>
            <a:r>
              <a:rPr lang="en-CA" dirty="0" smtClean="0"/>
              <a:t>Figure </a:t>
            </a:r>
            <a:r>
              <a:rPr lang="en-CA" dirty="0"/>
              <a:t>1.10 shows the client-server interactions in the exclusive pair model.</a:t>
            </a:r>
            <a:endParaRPr lang="en-IN" dirty="0"/>
          </a:p>
          <a:p>
            <a:pPr algn="just"/>
            <a:endParaRPr lang="en-IN" dirty="0"/>
          </a:p>
        </p:txBody>
      </p:sp>
    </p:spTree>
    <p:extLst>
      <p:ext uri="{BB962C8B-B14F-4D97-AF65-F5344CB8AC3E}">
        <p14:creationId xmlns:p14="http://schemas.microsoft.com/office/powerpoint/2010/main" val="30859224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IoT</a:t>
            </a:r>
            <a:r>
              <a:rPr lang="en-CA" dirty="0"/>
              <a:t> Communication Models</a:t>
            </a:r>
            <a:endParaRPr lang="en-IN"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8131" r="8748" b="24919"/>
          <a:stretch/>
        </p:blipFill>
        <p:spPr>
          <a:xfrm>
            <a:off x="971600" y="1844824"/>
            <a:ext cx="7560840" cy="4804292"/>
          </a:xfrm>
        </p:spPr>
      </p:pic>
    </p:spTree>
    <p:extLst>
      <p:ext uri="{BB962C8B-B14F-4D97-AF65-F5344CB8AC3E}">
        <p14:creationId xmlns:p14="http://schemas.microsoft.com/office/powerpoint/2010/main" val="28974283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Times New Roman" panose="02020603050405020304" pitchFamily="18" charset="0"/>
                <a:cs typeface="Times New Roman" panose="02020603050405020304" pitchFamily="18" charset="0"/>
              </a:rPr>
              <a:t>Protocol stacks based on 802.15.4</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324660" y="1524000"/>
            <a:ext cx="8362140" cy="4876800"/>
          </a:xfrm>
          <a:prstGeom prst="rect">
            <a:avLst/>
          </a:prstGeom>
          <a:noFill/>
          <a:ln w="9525">
            <a:noFill/>
            <a:miter lim="800000"/>
            <a:headEnd/>
            <a:tailEnd/>
          </a:ln>
        </p:spPr>
      </p:pic>
    </p:spTree>
    <p:extLst>
      <p:ext uri="{BB962C8B-B14F-4D97-AF65-F5344CB8AC3E}">
        <p14:creationId xmlns:p14="http://schemas.microsoft.com/office/powerpoint/2010/main" val="4223101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32500" lnSpcReduction="20000"/>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lgn="just"/>
            <a:r>
              <a:rPr lang="en-US" sz="4200" dirty="0" smtClean="0">
                <a:solidFill>
                  <a:srgbClr val="C00000"/>
                </a:solidFill>
              </a:rPr>
              <a:t>The IEEE 802.15.4 </a:t>
            </a:r>
            <a:r>
              <a:rPr lang="en-US" sz="4200" b="1" dirty="0" smtClean="0">
                <a:solidFill>
                  <a:srgbClr val="C00000"/>
                </a:solidFill>
              </a:rPr>
              <a:t>PHY</a:t>
            </a:r>
            <a:r>
              <a:rPr lang="en-US" sz="4200" dirty="0" smtClean="0">
                <a:solidFill>
                  <a:srgbClr val="C00000"/>
                </a:solidFill>
              </a:rPr>
              <a:t> and </a:t>
            </a:r>
            <a:r>
              <a:rPr lang="en-US" sz="4200" b="1" dirty="0" smtClean="0">
                <a:solidFill>
                  <a:srgbClr val="C00000"/>
                </a:solidFill>
              </a:rPr>
              <a:t>MAC</a:t>
            </a:r>
            <a:r>
              <a:rPr lang="en-US" sz="4200" dirty="0" smtClean="0">
                <a:solidFill>
                  <a:srgbClr val="C00000"/>
                </a:solidFill>
              </a:rPr>
              <a:t> layers are the foundations for several networking protocol stacks.</a:t>
            </a:r>
          </a:p>
          <a:p>
            <a:pPr algn="just"/>
            <a:r>
              <a:rPr lang="en-US" sz="4200" dirty="0" smtClean="0">
                <a:solidFill>
                  <a:srgbClr val="C00000"/>
                </a:solidFill>
              </a:rPr>
              <a:t>These protocol stacks make use of 802.15.4 at the physical and link layer levels, but the upper layers are different</a:t>
            </a:r>
            <a:endParaRPr lang="en-US" sz="4200" dirty="0">
              <a:solidFill>
                <a:srgbClr val="C00000"/>
              </a:solidFill>
            </a:endParaRPr>
          </a:p>
        </p:txBody>
      </p:sp>
      <p:pic>
        <p:nvPicPr>
          <p:cNvPr id="2050" name="Picture 2"/>
          <p:cNvPicPr>
            <a:picLocks noChangeAspect="1" noChangeArrowheads="1"/>
          </p:cNvPicPr>
          <p:nvPr/>
        </p:nvPicPr>
        <p:blipFill>
          <a:blip r:embed="rId2" cstate="print"/>
          <a:srcRect/>
          <a:stretch>
            <a:fillRect/>
          </a:stretch>
        </p:blipFill>
        <p:spPr bwMode="auto">
          <a:xfrm>
            <a:off x="228600" y="0"/>
            <a:ext cx="8224509" cy="4648200"/>
          </a:xfrm>
          <a:prstGeom prst="rect">
            <a:avLst/>
          </a:prstGeom>
          <a:noFill/>
          <a:ln w="9525">
            <a:noFill/>
            <a:miter lim="800000"/>
            <a:headEnd/>
            <a:tailEnd/>
          </a:ln>
        </p:spPr>
      </p:pic>
    </p:spTree>
    <p:extLst>
      <p:ext uri="{BB962C8B-B14F-4D97-AF65-F5344CB8AC3E}">
        <p14:creationId xmlns:p14="http://schemas.microsoft.com/office/powerpoint/2010/main" val="3071559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Times New Roman" panose="02020603050405020304" pitchFamily="18" charset="0"/>
                <a:cs typeface="Times New Roman" panose="02020603050405020304" pitchFamily="18" charset="0"/>
              </a:rPr>
              <a:t>IEEE 802.15.4g and 802.15.4e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dirty="0" smtClean="0">
                <a:latin typeface="Times New Roman" panose="02020603050405020304" pitchFamily="18" charset="0"/>
                <a:cs typeface="Times New Roman" panose="02020603050405020304" pitchFamily="18" charset="0"/>
              </a:rPr>
              <a:t>The IEEE frequently </a:t>
            </a:r>
            <a:r>
              <a:rPr lang="en-US" dirty="0" smtClean="0">
                <a:solidFill>
                  <a:srgbClr val="FF0000"/>
                </a:solidFill>
                <a:latin typeface="Times New Roman" panose="02020603050405020304" pitchFamily="18" charset="0"/>
                <a:cs typeface="Times New Roman" panose="02020603050405020304" pitchFamily="18" charset="0"/>
              </a:rPr>
              <a:t>makes amendments </a:t>
            </a:r>
            <a:r>
              <a:rPr lang="en-US" dirty="0" smtClean="0">
                <a:latin typeface="Times New Roman" panose="02020603050405020304" pitchFamily="18" charset="0"/>
                <a:cs typeface="Times New Roman" panose="02020603050405020304" pitchFamily="18" charset="0"/>
              </a:rPr>
              <a:t>to </a:t>
            </a:r>
            <a:r>
              <a:rPr lang="en-US" dirty="0" smtClean="0">
                <a:solidFill>
                  <a:srgbClr val="FF0000"/>
                </a:solidFill>
                <a:latin typeface="Times New Roman" panose="02020603050405020304" pitchFamily="18" charset="0"/>
                <a:cs typeface="Times New Roman" panose="02020603050405020304" pitchFamily="18" charset="0"/>
              </a:rPr>
              <a:t>the core 802.15.4 </a:t>
            </a:r>
            <a:r>
              <a:rPr lang="en-US" dirty="0" smtClean="0">
                <a:latin typeface="Times New Roman" panose="02020603050405020304" pitchFamily="18" charset="0"/>
                <a:cs typeface="Times New Roman" panose="02020603050405020304" pitchFamily="18" charset="0"/>
              </a:rPr>
              <a:t>specification, before integrating them into the next revision of the core specification. </a:t>
            </a:r>
          </a:p>
          <a:p>
            <a:pPr algn="just"/>
            <a:r>
              <a:rPr lang="en-US" dirty="0" smtClean="0">
                <a:latin typeface="Times New Roman" panose="02020603050405020304" pitchFamily="18" charset="0"/>
                <a:cs typeface="Times New Roman" panose="02020603050405020304" pitchFamily="18" charset="0"/>
              </a:rPr>
              <a:t>these amendments are made, a lowercase letter is appended. </a:t>
            </a:r>
          </a:p>
          <a:p>
            <a:pPr algn="just"/>
            <a:r>
              <a:rPr lang="en-US" dirty="0" smtClean="0">
                <a:latin typeface="Times New Roman" panose="02020603050405020304" pitchFamily="18" charset="0"/>
                <a:cs typeface="Times New Roman" panose="02020603050405020304" pitchFamily="18" charset="0"/>
              </a:rPr>
              <a:t>Two such examples of this are </a:t>
            </a:r>
            <a:r>
              <a:rPr lang="en-US" b="1" dirty="0" smtClean="0">
                <a:solidFill>
                  <a:srgbClr val="C00000"/>
                </a:solidFill>
                <a:latin typeface="Times New Roman" panose="02020603050405020304" pitchFamily="18" charset="0"/>
                <a:cs typeface="Times New Roman" panose="02020603050405020304" pitchFamily="18" charset="0"/>
              </a:rPr>
              <a:t>802.15.4e-2012 and 802.15.4g-2012</a:t>
            </a:r>
            <a:r>
              <a:rPr lang="en-US" dirty="0" smtClean="0">
                <a:latin typeface="Times New Roman" panose="02020603050405020304" pitchFamily="18" charset="0"/>
                <a:cs typeface="Times New Roman" panose="02020603050405020304" pitchFamily="18" charset="0"/>
              </a:rPr>
              <a:t>, both of which are </a:t>
            </a:r>
            <a:r>
              <a:rPr lang="en-US" dirty="0" smtClean="0">
                <a:solidFill>
                  <a:srgbClr val="C00000"/>
                </a:solidFill>
                <a:latin typeface="Times New Roman" panose="02020603050405020304" pitchFamily="18" charset="0"/>
                <a:cs typeface="Times New Roman" panose="02020603050405020304" pitchFamily="18" charset="0"/>
              </a:rPr>
              <a:t>especially relevant to the subject of </a:t>
            </a:r>
            <a:r>
              <a:rPr lang="en-US" dirty="0" err="1" smtClean="0">
                <a:solidFill>
                  <a:srgbClr val="C00000"/>
                </a:solidFill>
                <a:latin typeface="Times New Roman" panose="02020603050405020304" pitchFamily="18" charset="0"/>
                <a:cs typeface="Times New Roman" panose="02020603050405020304" pitchFamily="18" charset="0"/>
              </a:rPr>
              <a:t>IoT</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6181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042400" cy="6126163"/>
          </a:xfrm>
        </p:spPr>
        <p:txBody>
          <a:bodyPr>
            <a:normAutofit/>
          </a:bodyPr>
          <a:lstStyle/>
          <a:p>
            <a:pPr marL="0" indent="0">
              <a:buNone/>
            </a:pPr>
            <a:endParaRPr lang="en-US" sz="3600" b="1" dirty="0" smtClean="0">
              <a:latin typeface="Times New Roman" panose="02020603050405020304" pitchFamily="18" charset="0"/>
              <a:cs typeface="Times New Roman" panose="02020603050405020304" pitchFamily="18" charset="0"/>
            </a:endParaRPr>
          </a:p>
          <a:p>
            <a:pPr marL="0" indent="0">
              <a:buNone/>
            </a:pPr>
            <a:r>
              <a:rPr lang="en-US" sz="3600" b="1" dirty="0" smtClean="0">
                <a:latin typeface="Times New Roman" panose="02020603050405020304" pitchFamily="18" charset="0"/>
                <a:cs typeface="Times New Roman" panose="02020603050405020304" pitchFamily="18" charset="0"/>
              </a:rPr>
              <a:t>IEEE </a:t>
            </a:r>
            <a:r>
              <a:rPr lang="en-US" sz="3600" b="1" dirty="0" smtClean="0">
                <a:latin typeface="Times New Roman" panose="02020603050405020304" pitchFamily="18" charset="0"/>
                <a:cs typeface="Times New Roman" panose="02020603050405020304" pitchFamily="18" charset="0"/>
              </a:rPr>
              <a:t>802.15.4e amendment</a:t>
            </a:r>
            <a:r>
              <a:rPr lang="en-US" sz="3600" b="1" dirty="0" smtClean="0">
                <a:latin typeface="Times New Roman" panose="02020603050405020304" pitchFamily="18" charset="0"/>
                <a:cs typeface="Times New Roman" panose="02020603050405020304" pitchFamily="18" charset="0"/>
              </a:rPr>
              <a:t>:</a:t>
            </a:r>
          </a:p>
          <a:p>
            <a:pPr marL="0" indent="0">
              <a:buNone/>
            </a:pPr>
            <a:endParaRPr lang="en-US" sz="3600" b="1" dirty="0" smtClean="0">
              <a:latin typeface="Times New Roman" panose="02020603050405020304" pitchFamily="18" charset="0"/>
              <a:cs typeface="Times New Roman" panose="02020603050405020304" pitchFamily="18" charset="0"/>
            </a:endParaRPr>
          </a:p>
          <a:p>
            <a:pPr lvl="1" algn="just"/>
            <a:r>
              <a:rPr lang="en-US" sz="2800" dirty="0" smtClean="0">
                <a:latin typeface="Times New Roman" panose="02020603050405020304" pitchFamily="18" charset="0"/>
                <a:cs typeface="Times New Roman" panose="02020603050405020304" pitchFamily="18" charset="0"/>
              </a:rPr>
              <a:t>Expands the MAC layer feature set to remedy the disadvantages associated with 802.15.4, including </a:t>
            </a:r>
            <a:r>
              <a:rPr lang="en-US" sz="2800" dirty="0" smtClean="0">
                <a:solidFill>
                  <a:srgbClr val="C00000"/>
                </a:solidFill>
                <a:latin typeface="Times New Roman" panose="02020603050405020304" pitchFamily="18" charset="0"/>
                <a:cs typeface="Times New Roman" panose="02020603050405020304" pitchFamily="18" charset="0"/>
              </a:rPr>
              <a:t>MAC reliability, unbounded latency, and multipath fading.</a:t>
            </a:r>
          </a:p>
          <a:p>
            <a:pPr lvl="1" algn="just"/>
            <a:r>
              <a:rPr lang="en-US" sz="2800" dirty="0" smtClean="0">
                <a:latin typeface="Times New Roman" panose="02020603050405020304" pitchFamily="18" charset="0"/>
                <a:cs typeface="Times New Roman" panose="02020603050405020304" pitchFamily="18" charset="0"/>
              </a:rPr>
              <a:t>Made improvements to better cope with certain </a:t>
            </a:r>
            <a:r>
              <a:rPr lang="en-US" sz="2800" dirty="0" smtClean="0">
                <a:solidFill>
                  <a:srgbClr val="C00000"/>
                </a:solidFill>
                <a:latin typeface="Times New Roman" panose="02020603050405020304" pitchFamily="18" charset="0"/>
                <a:cs typeface="Times New Roman" panose="02020603050405020304" pitchFamily="18" charset="0"/>
              </a:rPr>
              <a:t>application domains, such as factory and process automation and smart grid.</a:t>
            </a:r>
          </a:p>
          <a:p>
            <a:pPr lvl="1" algn="just"/>
            <a:r>
              <a:rPr lang="en-US" sz="2800" dirty="0" smtClean="0">
                <a:latin typeface="Times New Roman" panose="02020603050405020304" pitchFamily="18" charset="0"/>
                <a:cs typeface="Times New Roman" panose="02020603050405020304" pitchFamily="18" charset="0"/>
              </a:rPr>
              <a:t>IEEE 802.15.4e-2012 enhanced the IEEE 802.15.4 MAC layer capabilities in the areas of </a:t>
            </a:r>
            <a:r>
              <a:rPr lang="en-US" sz="2800" b="1" dirty="0" smtClean="0">
                <a:solidFill>
                  <a:srgbClr val="C00000"/>
                </a:solidFill>
                <a:latin typeface="Times New Roman" panose="02020603050405020304" pitchFamily="18" charset="0"/>
                <a:cs typeface="Times New Roman" panose="02020603050405020304" pitchFamily="18" charset="0"/>
              </a:rPr>
              <a:t>frame format, security, determinism mechanism, and frequency hopping.</a:t>
            </a:r>
            <a:endParaRPr lang="en-US" sz="28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7180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6126163"/>
          </a:xfrm>
        </p:spPr>
        <p:txBody>
          <a:bodyPr>
            <a:normAutofit fontScale="92500" lnSpcReduction="10000"/>
          </a:bodyPr>
          <a:lstStyle/>
          <a:p>
            <a:pPr marL="0" indent="0">
              <a:buNone/>
            </a:pPr>
            <a:endParaRPr lang="en-US" sz="3600" b="1" dirty="0">
              <a:latin typeface="Times New Roman" panose="02020603050405020304" pitchFamily="18" charset="0"/>
              <a:cs typeface="Times New Roman" panose="02020603050405020304" pitchFamily="18" charset="0"/>
            </a:endParaRPr>
          </a:p>
          <a:p>
            <a:pPr marL="0" indent="0">
              <a:buNone/>
            </a:pPr>
            <a:r>
              <a:rPr lang="en-US" sz="3600" b="1" dirty="0" smtClean="0">
                <a:latin typeface="Times New Roman" panose="02020603050405020304" pitchFamily="18" charset="0"/>
                <a:cs typeface="Times New Roman" panose="02020603050405020304" pitchFamily="18" charset="0"/>
              </a:rPr>
              <a:t>IEEE </a:t>
            </a:r>
            <a:r>
              <a:rPr lang="en-US" sz="3600" b="1" dirty="0" smtClean="0">
                <a:latin typeface="Times New Roman" panose="02020603050405020304" pitchFamily="18" charset="0"/>
                <a:cs typeface="Times New Roman" panose="02020603050405020304" pitchFamily="18" charset="0"/>
              </a:rPr>
              <a:t>802.15.4g-2012</a:t>
            </a:r>
            <a:r>
              <a:rPr lang="en-US" sz="3600" b="1" dirty="0" smtClean="0">
                <a:latin typeface="Times New Roman" panose="02020603050405020304" pitchFamily="18" charset="0"/>
                <a:cs typeface="Times New Roman" panose="02020603050405020304" pitchFamily="18" charset="0"/>
              </a:rPr>
              <a:t>:</a:t>
            </a:r>
          </a:p>
          <a:p>
            <a:pPr marL="0" indent="0">
              <a:buNone/>
            </a:pPr>
            <a:endParaRPr lang="en-US" sz="3600" b="1" dirty="0" smtClean="0">
              <a:latin typeface="Times New Roman" panose="02020603050405020304" pitchFamily="18" charset="0"/>
              <a:cs typeface="Times New Roman" panose="02020603050405020304" pitchFamily="18" charset="0"/>
            </a:endParaRPr>
          </a:p>
          <a:p>
            <a:pPr lvl="1"/>
            <a:r>
              <a:rPr lang="en-US" sz="2800" dirty="0" smtClean="0">
                <a:latin typeface="Times New Roman" panose="02020603050405020304" pitchFamily="18" charset="0"/>
                <a:cs typeface="Times New Roman" panose="02020603050405020304" pitchFamily="18" charset="0"/>
              </a:rPr>
              <a:t>The focus of this specification is </a:t>
            </a:r>
            <a:r>
              <a:rPr lang="en-US" sz="2800" dirty="0" smtClean="0">
                <a:solidFill>
                  <a:srgbClr val="C00000"/>
                </a:solidFill>
                <a:latin typeface="Times New Roman" panose="02020603050405020304" pitchFamily="18" charset="0"/>
                <a:cs typeface="Times New Roman" panose="02020603050405020304" pitchFamily="18" charset="0"/>
              </a:rPr>
              <a:t>the smart grid or, more specifically, smart utility network </a:t>
            </a:r>
            <a:r>
              <a:rPr lang="en-US" sz="2800" dirty="0" smtClean="0">
                <a:latin typeface="Times New Roman" panose="02020603050405020304" pitchFamily="18" charset="0"/>
                <a:cs typeface="Times New Roman" panose="02020603050405020304" pitchFamily="18" charset="0"/>
              </a:rPr>
              <a:t>communication.</a:t>
            </a:r>
          </a:p>
          <a:p>
            <a:r>
              <a:rPr lang="en-US" dirty="0" smtClean="0">
                <a:latin typeface="Times New Roman" panose="02020603050405020304" pitchFamily="18" charset="0"/>
                <a:cs typeface="Times New Roman" panose="02020603050405020304" pitchFamily="18" charset="0"/>
              </a:rPr>
              <a:t>This technology applies to </a:t>
            </a:r>
            <a:r>
              <a:rPr lang="en-US" dirty="0" err="1" smtClean="0">
                <a:latin typeface="Times New Roman" panose="02020603050405020304" pitchFamily="18" charset="0"/>
                <a:cs typeface="Times New Roman" panose="02020603050405020304" pitchFamily="18" charset="0"/>
              </a:rPr>
              <a:t>IoT</a:t>
            </a:r>
            <a:r>
              <a:rPr lang="en-US" dirty="0" smtClean="0">
                <a:latin typeface="Times New Roman" panose="02020603050405020304" pitchFamily="18" charset="0"/>
                <a:cs typeface="Times New Roman" panose="02020603050405020304" pitchFamily="18" charset="0"/>
              </a:rPr>
              <a:t> use cases such as the following:</a:t>
            </a:r>
          </a:p>
          <a:p>
            <a:pPr lvl="1"/>
            <a:r>
              <a:rPr lang="en-US" sz="2800" b="1" dirty="0" smtClean="0">
                <a:solidFill>
                  <a:srgbClr val="C00000"/>
                </a:solidFill>
                <a:latin typeface="Times New Roman" panose="02020603050405020304" pitchFamily="18" charset="0"/>
                <a:cs typeface="Times New Roman" panose="02020603050405020304" pitchFamily="18" charset="0"/>
              </a:rPr>
              <a:t>Distribution automation and industrial supervisory control and data acquisition (SCADA) environments for remote monitoring and control.</a:t>
            </a:r>
          </a:p>
          <a:p>
            <a:pPr lvl="1"/>
            <a:r>
              <a:rPr lang="en-US" sz="2800" b="1" dirty="0" smtClean="0">
                <a:solidFill>
                  <a:srgbClr val="C00000"/>
                </a:solidFill>
                <a:latin typeface="Times New Roman" panose="02020603050405020304" pitchFamily="18" charset="0"/>
                <a:cs typeface="Times New Roman" panose="02020603050405020304" pitchFamily="18" charset="0"/>
              </a:rPr>
              <a:t>Public lighting</a:t>
            </a:r>
          </a:p>
          <a:p>
            <a:pPr lvl="1"/>
            <a:r>
              <a:rPr lang="en-US" sz="2800" b="1" dirty="0" smtClean="0">
                <a:solidFill>
                  <a:srgbClr val="C00000"/>
                </a:solidFill>
                <a:latin typeface="Times New Roman" panose="02020603050405020304" pitchFamily="18" charset="0"/>
                <a:cs typeface="Times New Roman" panose="02020603050405020304" pitchFamily="18" charset="0"/>
              </a:rPr>
              <a:t>Environmental wireless sensors in smart cities</a:t>
            </a:r>
          </a:p>
          <a:p>
            <a:pPr lvl="1"/>
            <a:r>
              <a:rPr lang="en-US" sz="2800" b="1" dirty="0" smtClean="0">
                <a:solidFill>
                  <a:srgbClr val="C00000"/>
                </a:solidFill>
                <a:latin typeface="Times New Roman" panose="02020603050405020304" pitchFamily="18" charset="0"/>
                <a:cs typeface="Times New Roman" panose="02020603050405020304" pitchFamily="18" charset="0"/>
              </a:rPr>
              <a:t>Electrical vehicle charging stations</a:t>
            </a:r>
          </a:p>
          <a:p>
            <a:pPr lvl="1"/>
            <a:r>
              <a:rPr lang="en-US" sz="2800" b="1" dirty="0" smtClean="0">
                <a:solidFill>
                  <a:srgbClr val="C00000"/>
                </a:solidFill>
                <a:latin typeface="Times New Roman" panose="02020603050405020304" pitchFamily="18" charset="0"/>
                <a:cs typeface="Times New Roman" panose="02020603050405020304" pitchFamily="18" charset="0"/>
              </a:rPr>
              <a:t>Smart parking meters</a:t>
            </a:r>
          </a:p>
          <a:p>
            <a:pPr lvl="1"/>
            <a:r>
              <a:rPr lang="en-US" sz="2800" b="1" dirty="0" err="1" smtClean="0">
                <a:solidFill>
                  <a:srgbClr val="C00000"/>
                </a:solidFill>
                <a:latin typeface="Times New Roman" panose="02020603050405020304" pitchFamily="18" charset="0"/>
                <a:cs typeface="Times New Roman" panose="02020603050405020304" pitchFamily="18" charset="0"/>
              </a:rPr>
              <a:t>Microgrids</a:t>
            </a:r>
            <a:endParaRPr lang="en-US" sz="2800" b="1" dirty="0" smtClean="0">
              <a:solidFill>
                <a:srgbClr val="C00000"/>
              </a:solidFill>
              <a:latin typeface="Times New Roman" panose="02020603050405020304" pitchFamily="18" charset="0"/>
              <a:cs typeface="Times New Roman" panose="02020603050405020304" pitchFamily="18" charset="0"/>
            </a:endParaRPr>
          </a:p>
          <a:p>
            <a:pPr lvl="1"/>
            <a:r>
              <a:rPr lang="en-US" sz="2800" b="1" dirty="0" smtClean="0">
                <a:solidFill>
                  <a:srgbClr val="C00000"/>
                </a:solidFill>
                <a:latin typeface="Times New Roman" panose="02020603050405020304" pitchFamily="18" charset="0"/>
                <a:cs typeface="Times New Roman" panose="02020603050405020304" pitchFamily="18" charset="0"/>
              </a:rPr>
              <a:t>Renewable energy</a:t>
            </a:r>
          </a:p>
        </p:txBody>
      </p:sp>
    </p:spTree>
    <p:extLst>
      <p:ext uri="{BB962C8B-B14F-4D97-AF65-F5344CB8AC3E}">
        <p14:creationId xmlns:p14="http://schemas.microsoft.com/office/powerpoint/2010/main" val="3548724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Times New Roman" panose="02020603050405020304" pitchFamily="18" charset="0"/>
                <a:cs typeface="Times New Roman" panose="02020603050405020304" pitchFamily="18" charset="0"/>
              </a:rPr>
              <a:t>IEEE 1901.2a</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smtClean="0">
                <a:latin typeface="Times New Roman" panose="02020603050405020304" pitchFamily="18" charset="0"/>
                <a:cs typeface="Times New Roman" panose="02020603050405020304" pitchFamily="18" charset="0"/>
              </a:rPr>
              <a:t>IEEE 1901.2a-2013 </a:t>
            </a:r>
            <a:r>
              <a:rPr lang="en-US" b="1" dirty="0" smtClean="0">
                <a:solidFill>
                  <a:srgbClr val="C00000"/>
                </a:solidFill>
                <a:latin typeface="Times New Roman" panose="02020603050405020304" pitchFamily="18" charset="0"/>
                <a:cs typeface="Times New Roman" panose="02020603050405020304" pitchFamily="18" charset="0"/>
              </a:rPr>
              <a:t>is a wired technology </a:t>
            </a:r>
            <a:r>
              <a:rPr lang="en-US" dirty="0" smtClean="0">
                <a:latin typeface="Times New Roman" panose="02020603050405020304" pitchFamily="18" charset="0"/>
                <a:cs typeface="Times New Roman" panose="02020603050405020304" pitchFamily="18" charset="0"/>
              </a:rPr>
              <a:t>that is an update to the original IEEE 1901.2 specification.</a:t>
            </a:r>
          </a:p>
          <a:p>
            <a:pPr algn="just"/>
            <a:r>
              <a:rPr lang="en-US" dirty="0" smtClean="0">
                <a:latin typeface="Times New Roman" panose="02020603050405020304" pitchFamily="18" charset="0"/>
                <a:cs typeface="Times New Roman" panose="02020603050405020304" pitchFamily="18" charset="0"/>
              </a:rPr>
              <a:t>This is a standard for Narrowband Power Line Communication (</a:t>
            </a:r>
            <a:r>
              <a:rPr lang="en-US" b="1" dirty="0" smtClean="0">
                <a:latin typeface="Times New Roman" panose="02020603050405020304" pitchFamily="18" charset="0"/>
                <a:cs typeface="Times New Roman" panose="02020603050405020304" pitchFamily="18" charset="0"/>
              </a:rPr>
              <a:t>NB-PLC</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NB-PLC is often found in use cases such as the following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6380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587828"/>
            <a:ext cx="8926286" cy="6299200"/>
          </a:xfrm>
        </p:spPr>
        <p:txBody>
          <a:bodyPr>
            <a:normAutofit fontScale="92500" lnSpcReduction="20000"/>
          </a:bodyPr>
          <a:lstStyle/>
          <a:p>
            <a:pPr algn="just"/>
            <a:r>
              <a:rPr lang="en-US" b="1" dirty="0" smtClean="0">
                <a:latin typeface="Times New Roman" panose="02020603050405020304" pitchFamily="18" charset="0"/>
                <a:cs typeface="Times New Roman" panose="02020603050405020304" pitchFamily="18" charset="0"/>
              </a:rPr>
              <a:t>Smart metering: </a:t>
            </a:r>
            <a:r>
              <a:rPr lang="en-US" dirty="0" smtClean="0">
                <a:latin typeface="Times New Roman" panose="02020603050405020304" pitchFamily="18" charset="0"/>
                <a:cs typeface="Times New Roman" panose="02020603050405020304" pitchFamily="18" charset="0"/>
              </a:rPr>
              <a:t>NB-PLC can be used to automate the reading of </a:t>
            </a:r>
            <a:r>
              <a:rPr lang="en-US" b="1" dirty="0" smtClean="0">
                <a:solidFill>
                  <a:srgbClr val="C00000"/>
                </a:solidFill>
                <a:latin typeface="Times New Roman" panose="02020603050405020304" pitchFamily="18" charset="0"/>
                <a:cs typeface="Times New Roman" panose="02020603050405020304" pitchFamily="18" charset="0"/>
              </a:rPr>
              <a:t>utility meters</a:t>
            </a:r>
            <a:r>
              <a:rPr lang="en-US" dirty="0" smtClean="0">
                <a:latin typeface="Times New Roman" panose="02020603050405020304" pitchFamily="18" charset="0"/>
                <a:cs typeface="Times New Roman" panose="02020603050405020304" pitchFamily="18" charset="0"/>
              </a:rPr>
              <a:t>, such as electric, gas, and water meters. This is true particularly in Europe, where PLC is the preferred technology </a:t>
            </a:r>
            <a:r>
              <a:rPr lang="da-DK" dirty="0" smtClean="0">
                <a:latin typeface="Times New Roman" panose="02020603050405020304" pitchFamily="18" charset="0"/>
                <a:cs typeface="Times New Roman" panose="02020603050405020304" pitchFamily="18" charset="0"/>
              </a:rPr>
              <a:t>for utilities deploying smart meter solutions.</a:t>
            </a:r>
          </a:p>
          <a:p>
            <a:pPr algn="just"/>
            <a:r>
              <a:rPr lang="en-US" b="1" dirty="0" smtClean="0">
                <a:latin typeface="Times New Roman" panose="02020603050405020304" pitchFamily="18" charset="0"/>
                <a:cs typeface="Times New Roman" panose="02020603050405020304" pitchFamily="18" charset="0"/>
              </a:rPr>
              <a:t>Distribution automation: </a:t>
            </a:r>
            <a:r>
              <a:rPr lang="en-US" dirty="0" smtClean="0">
                <a:latin typeface="Times New Roman" panose="02020603050405020304" pitchFamily="18" charset="0"/>
                <a:cs typeface="Times New Roman" panose="02020603050405020304" pitchFamily="18" charset="0"/>
              </a:rPr>
              <a:t>NB-PLC can be used for distribution automation, which involves monitoring and controlling all the </a:t>
            </a:r>
            <a:r>
              <a:rPr lang="en-US" dirty="0" smtClean="0">
                <a:solidFill>
                  <a:srgbClr val="C00000"/>
                </a:solidFill>
                <a:latin typeface="Times New Roman" panose="02020603050405020304" pitchFamily="18" charset="0"/>
                <a:cs typeface="Times New Roman" panose="02020603050405020304" pitchFamily="18" charset="0"/>
              </a:rPr>
              <a:t>devices in the power grid</a:t>
            </a:r>
            <a:r>
              <a:rPr lang="en-US" dirty="0" smtClean="0">
                <a:latin typeface="Times New Roman" panose="02020603050405020304" pitchFamily="18" charset="0"/>
                <a:cs typeface="Times New Roman" panose="02020603050405020304" pitchFamily="18" charset="0"/>
              </a:rPr>
              <a:t>.</a:t>
            </a:r>
          </a:p>
          <a:p>
            <a:pPr algn="just"/>
            <a:r>
              <a:rPr lang="en-US" b="1" dirty="0" smtClean="0">
                <a:latin typeface="Times New Roman" panose="02020603050405020304" pitchFamily="18" charset="0"/>
                <a:cs typeface="Times New Roman" panose="02020603050405020304" pitchFamily="18" charset="0"/>
              </a:rPr>
              <a:t>Public lighting: </a:t>
            </a:r>
            <a:r>
              <a:rPr lang="en-US" dirty="0" smtClean="0">
                <a:latin typeface="Times New Roman" panose="02020603050405020304" pitchFamily="18" charset="0"/>
                <a:cs typeface="Times New Roman" panose="02020603050405020304" pitchFamily="18" charset="0"/>
              </a:rPr>
              <a:t>A common use for NB-PLC is with public lighting—the lights found in cities and along streets, highways, and public areas such as parks.</a:t>
            </a:r>
          </a:p>
          <a:p>
            <a:pPr algn="just"/>
            <a:r>
              <a:rPr lang="en-US" b="1" dirty="0" smtClean="0">
                <a:latin typeface="Times New Roman" panose="02020603050405020304" pitchFamily="18" charset="0"/>
                <a:cs typeface="Times New Roman" panose="02020603050405020304" pitchFamily="18" charset="0"/>
              </a:rPr>
              <a:t>Electric vehicle charging stations: </a:t>
            </a:r>
            <a:r>
              <a:rPr lang="en-US" dirty="0" smtClean="0">
                <a:latin typeface="Times New Roman" panose="02020603050405020304" pitchFamily="18" charset="0"/>
                <a:cs typeface="Times New Roman" panose="02020603050405020304" pitchFamily="18" charset="0"/>
              </a:rPr>
              <a:t>NB-PLC can be used for electric vehicle charging stations, where the batteries of electric vehicles can be recharged.</a:t>
            </a:r>
          </a:p>
          <a:p>
            <a:pPr algn="just"/>
            <a:r>
              <a:rPr lang="en-US" b="1" dirty="0" err="1" smtClean="0">
                <a:latin typeface="Times New Roman" panose="02020603050405020304" pitchFamily="18" charset="0"/>
                <a:cs typeface="Times New Roman" panose="02020603050405020304" pitchFamily="18" charset="0"/>
              </a:rPr>
              <a:t>Microgrids</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NB-PLC can be used for </a:t>
            </a:r>
            <a:r>
              <a:rPr lang="en-US" dirty="0" err="1" smtClean="0">
                <a:latin typeface="Times New Roman" panose="02020603050405020304" pitchFamily="18" charset="0"/>
                <a:cs typeface="Times New Roman" panose="02020603050405020304" pitchFamily="18" charset="0"/>
              </a:rPr>
              <a:t>microgrids</a:t>
            </a:r>
            <a:r>
              <a:rPr lang="en-US" dirty="0" smtClean="0">
                <a:latin typeface="Times New Roman" panose="02020603050405020304" pitchFamily="18" charset="0"/>
                <a:cs typeface="Times New Roman" panose="02020603050405020304" pitchFamily="18" charset="0"/>
              </a:rPr>
              <a:t>, local energy </a:t>
            </a:r>
            <a:r>
              <a:rPr lang="en-US" dirty="0" smtClean="0">
                <a:solidFill>
                  <a:srgbClr val="C00000"/>
                </a:solidFill>
                <a:latin typeface="Times New Roman" panose="02020603050405020304" pitchFamily="18" charset="0"/>
                <a:cs typeface="Times New Roman" panose="02020603050405020304" pitchFamily="18" charset="0"/>
              </a:rPr>
              <a:t>grids</a:t>
            </a:r>
            <a:r>
              <a:rPr lang="en-US" dirty="0" smtClean="0">
                <a:latin typeface="Times New Roman" panose="02020603050405020304" pitchFamily="18" charset="0"/>
                <a:cs typeface="Times New Roman" panose="02020603050405020304" pitchFamily="18" charset="0"/>
              </a:rPr>
              <a:t> that can disconnect from the traditional grid and operate independently.</a:t>
            </a:r>
          </a:p>
          <a:p>
            <a:pPr algn="just"/>
            <a:r>
              <a:rPr lang="en-US" b="1" dirty="0" smtClean="0">
                <a:latin typeface="Times New Roman" panose="02020603050405020304" pitchFamily="18" charset="0"/>
                <a:cs typeface="Times New Roman" panose="02020603050405020304" pitchFamily="18" charset="0"/>
              </a:rPr>
              <a:t>Renewable energy: </a:t>
            </a:r>
            <a:r>
              <a:rPr lang="en-US" dirty="0" smtClean="0">
                <a:latin typeface="Times New Roman" panose="02020603050405020304" pitchFamily="18" charset="0"/>
                <a:cs typeface="Times New Roman" panose="02020603050405020304" pitchFamily="18" charset="0"/>
              </a:rPr>
              <a:t>NB-PLC can be used in renewable energy applications, such as solar, wind power, hydroelectric, and geothermal heat.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2447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Times New Roman" panose="02020603050405020304" pitchFamily="18" charset="0"/>
                <a:cs typeface="Times New Roman" panose="02020603050405020304" pitchFamily="18" charset="0"/>
              </a:rPr>
              <a:t>IEEE 802.11ah</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8650" y="1419225"/>
            <a:ext cx="7886700" cy="4351338"/>
          </a:xfrm>
        </p:spPr>
        <p:txBody>
          <a:bodyPr>
            <a:noAutofit/>
          </a:bodyPr>
          <a:lstStyle/>
          <a:p>
            <a:pPr algn="just"/>
            <a:r>
              <a:rPr lang="en-US" sz="2600" dirty="0" smtClean="0">
                <a:latin typeface="Times New Roman" panose="02020603050405020304" pitchFamily="18" charset="0"/>
                <a:cs typeface="Times New Roman" panose="02020603050405020304" pitchFamily="18" charset="0"/>
              </a:rPr>
              <a:t>In unconstrained networks, </a:t>
            </a:r>
            <a:r>
              <a:rPr lang="en-US" sz="2600" b="1" u="sng" dirty="0" smtClean="0">
                <a:solidFill>
                  <a:srgbClr val="FF0000"/>
                </a:solidFill>
                <a:latin typeface="Times New Roman" panose="02020603050405020304" pitchFamily="18" charset="0"/>
                <a:cs typeface="Times New Roman" panose="02020603050405020304" pitchFamily="18" charset="0"/>
              </a:rPr>
              <a:t>IEEE 802.11 </a:t>
            </a:r>
            <a:r>
              <a:rPr lang="en-US" sz="2600" dirty="0" smtClean="0">
                <a:solidFill>
                  <a:srgbClr val="FF0000"/>
                </a:solidFill>
                <a:latin typeface="Times New Roman" panose="02020603050405020304" pitchFamily="18" charset="0"/>
                <a:cs typeface="Times New Roman" panose="02020603050405020304" pitchFamily="18" charset="0"/>
              </a:rPr>
              <a:t>Wi-Fi</a:t>
            </a:r>
            <a:r>
              <a:rPr lang="en-US" sz="2600" dirty="0" smtClean="0">
                <a:latin typeface="Times New Roman" panose="02020603050405020304" pitchFamily="18" charset="0"/>
                <a:cs typeface="Times New Roman" panose="02020603050405020304" pitchFamily="18" charset="0"/>
              </a:rPr>
              <a:t> is certainly the most successfully deployed </a:t>
            </a:r>
            <a:r>
              <a:rPr lang="en-US" sz="2600" dirty="0" smtClean="0">
                <a:solidFill>
                  <a:srgbClr val="FF0000"/>
                </a:solidFill>
                <a:latin typeface="Times New Roman" panose="02020603050405020304" pitchFamily="18" charset="0"/>
                <a:cs typeface="Times New Roman" panose="02020603050405020304" pitchFamily="18" charset="0"/>
              </a:rPr>
              <a:t>wireless technology. </a:t>
            </a:r>
          </a:p>
          <a:p>
            <a:pPr algn="just"/>
            <a:r>
              <a:rPr lang="en-US" sz="2600" dirty="0" smtClean="0">
                <a:latin typeface="Times New Roman" panose="02020603050405020304" pitchFamily="18" charset="0"/>
                <a:cs typeface="Times New Roman" panose="02020603050405020304" pitchFamily="18" charset="0"/>
              </a:rPr>
              <a:t>This standard is a key </a:t>
            </a:r>
            <a:r>
              <a:rPr lang="en-US" sz="2600" dirty="0" err="1" smtClean="0">
                <a:latin typeface="Times New Roman" panose="02020603050405020304" pitchFamily="18" charset="0"/>
                <a:cs typeface="Times New Roman" panose="02020603050405020304" pitchFamily="18" charset="0"/>
              </a:rPr>
              <a:t>IoT</a:t>
            </a:r>
            <a:r>
              <a:rPr lang="en-US" sz="2600" dirty="0" smtClean="0">
                <a:latin typeface="Times New Roman" panose="02020603050405020304" pitchFamily="18" charset="0"/>
                <a:cs typeface="Times New Roman" panose="02020603050405020304" pitchFamily="18" charset="0"/>
              </a:rPr>
              <a:t> wireless access technology, either for </a:t>
            </a:r>
            <a:r>
              <a:rPr lang="en-US" sz="2600" b="1" dirty="0" smtClean="0">
                <a:latin typeface="Times New Roman" panose="02020603050405020304" pitchFamily="18" charset="0"/>
                <a:cs typeface="Times New Roman" panose="02020603050405020304" pitchFamily="18" charset="0"/>
              </a:rPr>
              <a:t>connecting </a:t>
            </a:r>
            <a:r>
              <a:rPr lang="en-US" sz="2600" b="1" dirty="0" smtClean="0">
                <a:latin typeface="Times New Roman" panose="02020603050405020304" pitchFamily="18" charset="0"/>
                <a:cs typeface="Times New Roman" panose="02020603050405020304" pitchFamily="18" charset="0"/>
              </a:rPr>
              <a:t>endpoints such as </a:t>
            </a:r>
          </a:p>
          <a:p>
            <a:pPr lvl="1" algn="just"/>
            <a:r>
              <a:rPr lang="en-US" sz="2600" b="1" dirty="0" smtClean="0">
                <a:solidFill>
                  <a:srgbClr val="FF0000"/>
                </a:solidFill>
                <a:latin typeface="Times New Roman" panose="02020603050405020304" pitchFamily="18" charset="0"/>
                <a:cs typeface="Times New Roman" panose="02020603050405020304" pitchFamily="18" charset="0"/>
              </a:rPr>
              <a:t>fog computing nodes, </a:t>
            </a:r>
          </a:p>
          <a:p>
            <a:pPr lvl="1" algn="just"/>
            <a:r>
              <a:rPr lang="en-US" sz="2600" b="1" dirty="0" smtClean="0">
                <a:solidFill>
                  <a:srgbClr val="FF0000"/>
                </a:solidFill>
                <a:latin typeface="Times New Roman" panose="02020603050405020304" pitchFamily="18" charset="0"/>
                <a:cs typeface="Times New Roman" panose="02020603050405020304" pitchFamily="18" charset="0"/>
              </a:rPr>
              <a:t>high-data-rate sensors, </a:t>
            </a:r>
          </a:p>
          <a:p>
            <a:pPr lvl="1" algn="just"/>
            <a:r>
              <a:rPr lang="en-US" sz="2600" b="1" dirty="0" smtClean="0">
                <a:solidFill>
                  <a:srgbClr val="FF0000"/>
                </a:solidFill>
                <a:latin typeface="Times New Roman" panose="02020603050405020304" pitchFamily="18" charset="0"/>
                <a:cs typeface="Times New Roman" panose="02020603050405020304" pitchFamily="18" charset="0"/>
              </a:rPr>
              <a:t>audio or video analytics devices </a:t>
            </a:r>
            <a:r>
              <a:rPr lang="en-US" sz="2600" b="1" dirty="0" smtClean="0">
                <a:solidFill>
                  <a:srgbClr val="FF0000"/>
                </a:solidFill>
                <a:latin typeface="Times New Roman" panose="02020603050405020304" pitchFamily="18" charset="0"/>
                <a:cs typeface="Times New Roman" panose="02020603050405020304" pitchFamily="18" charset="0"/>
              </a:rPr>
              <a:t>or </a:t>
            </a:r>
            <a:r>
              <a:rPr lang="en-US" sz="2600" b="1" dirty="0" smtClean="0">
                <a:solidFill>
                  <a:srgbClr val="FF0000"/>
                </a:solidFill>
                <a:latin typeface="Times New Roman" panose="02020603050405020304" pitchFamily="18" charset="0"/>
                <a:cs typeface="Times New Roman" panose="02020603050405020304" pitchFamily="18" charset="0"/>
              </a:rPr>
              <a:t>for deploying Wi-Fi backhaul infrastructures, such as </a:t>
            </a:r>
          </a:p>
          <a:p>
            <a:pPr lvl="1" algn="just"/>
            <a:r>
              <a:rPr lang="en-US" sz="2600" b="1" dirty="0" smtClean="0">
                <a:solidFill>
                  <a:srgbClr val="FF0000"/>
                </a:solidFill>
                <a:latin typeface="Times New Roman" panose="02020603050405020304" pitchFamily="18" charset="0"/>
                <a:cs typeface="Times New Roman" panose="02020603050405020304" pitchFamily="18" charset="0"/>
              </a:rPr>
              <a:t>outdoor Wi-Fi mesh in smart cities, </a:t>
            </a:r>
          </a:p>
          <a:p>
            <a:pPr lvl="1" algn="just"/>
            <a:r>
              <a:rPr lang="en-US" sz="2600" b="1" dirty="0" smtClean="0">
                <a:solidFill>
                  <a:srgbClr val="FF0000"/>
                </a:solidFill>
                <a:latin typeface="Times New Roman" panose="02020603050405020304" pitchFamily="18" charset="0"/>
                <a:cs typeface="Times New Roman" panose="02020603050405020304" pitchFamily="18" charset="0"/>
              </a:rPr>
              <a:t>oil and mining</a:t>
            </a:r>
            <a:endParaRPr lang="en-US" sz="2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30457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err="1" smtClean="0">
                <a:solidFill>
                  <a:srgbClr val="0070C0"/>
                </a:solidFill>
                <a:latin typeface="Times New Roman" panose="02020603050405020304" pitchFamily="18" charset="0"/>
                <a:cs typeface="Times New Roman" panose="02020603050405020304" pitchFamily="18" charset="0"/>
              </a:rPr>
              <a:t>IoT</a:t>
            </a:r>
            <a:r>
              <a:rPr lang="en-US" sz="3600" b="1" dirty="0" smtClean="0">
                <a:solidFill>
                  <a:srgbClr val="0070C0"/>
                </a:solidFill>
                <a:latin typeface="Times New Roman" panose="02020603050405020304" pitchFamily="18" charset="0"/>
                <a:cs typeface="Times New Roman" panose="02020603050405020304" pitchFamily="18" charset="0"/>
              </a:rPr>
              <a:t> Protocol Suite - Topics</a:t>
            </a:r>
            <a:endParaRPr lang="en-US" sz="3600"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b="1" dirty="0">
                <a:solidFill>
                  <a:srgbClr val="FF0000"/>
                </a:solidFill>
                <a:latin typeface="Times New Roman" panose="02020603050405020304" pitchFamily="18" charset="0"/>
                <a:cs typeface="Times New Roman" panose="02020603050405020304" pitchFamily="18" charset="0"/>
              </a:rPr>
              <a:t>Physical layer, </a:t>
            </a:r>
            <a:endParaRPr lang="en-US" b="1" dirty="0" smtClean="0">
              <a:solidFill>
                <a:srgbClr val="FF0000"/>
              </a:solidFill>
              <a:latin typeface="Times New Roman" panose="02020603050405020304" pitchFamily="18" charset="0"/>
              <a:cs typeface="Times New Roman" panose="02020603050405020304" pitchFamily="18" charset="0"/>
            </a:endParaRPr>
          </a:p>
          <a:p>
            <a:r>
              <a:rPr lang="en-US" b="1" dirty="0" smtClean="0">
                <a:solidFill>
                  <a:srgbClr val="FF0000"/>
                </a:solidFill>
                <a:latin typeface="Times New Roman" panose="02020603050405020304" pitchFamily="18" charset="0"/>
                <a:cs typeface="Times New Roman" panose="02020603050405020304" pitchFamily="18" charset="0"/>
              </a:rPr>
              <a:t>Link </a:t>
            </a:r>
            <a:r>
              <a:rPr lang="en-US" b="1" dirty="0">
                <a:solidFill>
                  <a:srgbClr val="FF0000"/>
                </a:solidFill>
                <a:latin typeface="Times New Roman" panose="02020603050405020304" pitchFamily="18" charset="0"/>
                <a:cs typeface="Times New Roman" panose="02020603050405020304" pitchFamily="18" charset="0"/>
              </a:rPr>
              <a:t>layer -BLE, </a:t>
            </a:r>
            <a:r>
              <a:rPr lang="en-US" b="1" dirty="0" err="1" smtClean="0">
                <a:solidFill>
                  <a:srgbClr val="FF0000"/>
                </a:solidFill>
                <a:latin typeface="Times New Roman" panose="02020603050405020304" pitchFamily="18" charset="0"/>
                <a:cs typeface="Times New Roman" panose="02020603050405020304" pitchFamily="18" charset="0"/>
              </a:rPr>
              <a:t>LoRaWAN</a:t>
            </a:r>
            <a:endParaRPr lang="en-US" b="1" dirty="0" smtClean="0">
              <a:solidFill>
                <a:srgbClr val="FF0000"/>
              </a:solidFill>
              <a:latin typeface="Times New Roman" panose="02020603050405020304" pitchFamily="18" charset="0"/>
              <a:cs typeface="Times New Roman" panose="02020603050405020304" pitchFamily="18" charset="0"/>
            </a:endParaRPr>
          </a:p>
          <a:p>
            <a:r>
              <a:rPr lang="en-US" b="1" dirty="0" smtClean="0">
                <a:solidFill>
                  <a:srgbClr val="FF0000"/>
                </a:solidFill>
                <a:latin typeface="Times New Roman" panose="02020603050405020304" pitchFamily="18" charset="0"/>
                <a:cs typeface="Times New Roman" panose="02020603050405020304" pitchFamily="18" charset="0"/>
              </a:rPr>
              <a:t>Network </a:t>
            </a:r>
            <a:r>
              <a:rPr lang="en-US" b="1" dirty="0">
                <a:solidFill>
                  <a:srgbClr val="FF0000"/>
                </a:solidFill>
                <a:latin typeface="Times New Roman" panose="02020603050405020304" pitchFamily="18" charset="0"/>
                <a:cs typeface="Times New Roman" panose="02020603050405020304" pitchFamily="18" charset="0"/>
              </a:rPr>
              <a:t>layer, </a:t>
            </a:r>
            <a:endParaRPr lang="en-US" b="1" dirty="0" smtClean="0">
              <a:solidFill>
                <a:srgbClr val="FF0000"/>
              </a:solidFill>
              <a:latin typeface="Times New Roman" panose="02020603050405020304" pitchFamily="18" charset="0"/>
              <a:cs typeface="Times New Roman" panose="02020603050405020304" pitchFamily="18" charset="0"/>
            </a:endParaRPr>
          </a:p>
          <a:p>
            <a:r>
              <a:rPr lang="en-US" b="1" dirty="0" smtClean="0">
                <a:solidFill>
                  <a:srgbClr val="FF0000"/>
                </a:solidFill>
                <a:latin typeface="Times New Roman" panose="02020603050405020304" pitchFamily="18" charset="0"/>
                <a:cs typeface="Times New Roman" panose="02020603050405020304" pitchFamily="18" charset="0"/>
              </a:rPr>
              <a:t>Transport </a:t>
            </a:r>
            <a:r>
              <a:rPr lang="en-US" b="1" dirty="0">
                <a:solidFill>
                  <a:srgbClr val="FF0000"/>
                </a:solidFill>
                <a:latin typeface="Times New Roman" panose="02020603050405020304" pitchFamily="18" charset="0"/>
                <a:cs typeface="Times New Roman" panose="02020603050405020304" pitchFamily="18" charset="0"/>
              </a:rPr>
              <a:t>layer, </a:t>
            </a:r>
          </a:p>
          <a:p>
            <a:r>
              <a:rPr lang="en-US" b="1" dirty="0">
                <a:solidFill>
                  <a:srgbClr val="FF0000"/>
                </a:solidFill>
                <a:latin typeface="Times New Roman" panose="02020603050405020304" pitchFamily="18" charset="0"/>
                <a:cs typeface="Times New Roman" panose="02020603050405020304" pitchFamily="18" charset="0"/>
              </a:rPr>
              <a:t>Application Layer protocols - MQTT, </a:t>
            </a:r>
            <a:r>
              <a:rPr lang="en-US" b="1" dirty="0" err="1" smtClean="0">
                <a:solidFill>
                  <a:srgbClr val="FF0000"/>
                </a:solidFill>
                <a:latin typeface="Times New Roman" panose="02020603050405020304" pitchFamily="18" charset="0"/>
                <a:cs typeface="Times New Roman" panose="02020603050405020304" pitchFamily="18" charset="0"/>
              </a:rPr>
              <a:t>CoAP</a:t>
            </a:r>
            <a:r>
              <a:rPr lang="en-US" b="1" dirty="0" smtClean="0">
                <a:solidFill>
                  <a:srgbClr val="FF0000"/>
                </a:solidFill>
                <a:latin typeface="Times New Roman" panose="02020603050405020304" pitchFamily="18" charset="0"/>
                <a:cs typeface="Times New Roman" panose="02020603050405020304" pitchFamily="18" charset="0"/>
              </a:rPr>
              <a:t> </a:t>
            </a:r>
          </a:p>
          <a:p>
            <a:r>
              <a:rPr lang="en-US" b="1" dirty="0" smtClean="0">
                <a:solidFill>
                  <a:srgbClr val="FF0000"/>
                </a:solidFill>
                <a:latin typeface="Times New Roman" panose="02020603050405020304" pitchFamily="18" charset="0"/>
                <a:cs typeface="Times New Roman" panose="02020603050405020304" pitchFamily="18" charset="0"/>
              </a:rPr>
              <a:t>Communication </a:t>
            </a:r>
            <a:r>
              <a:rPr lang="en-US" b="1" dirty="0">
                <a:solidFill>
                  <a:srgbClr val="FF0000"/>
                </a:solidFill>
                <a:latin typeface="Times New Roman" panose="02020603050405020304" pitchFamily="18" charset="0"/>
                <a:cs typeface="Times New Roman" panose="02020603050405020304" pitchFamily="18" charset="0"/>
              </a:rPr>
              <a:t>Models.</a:t>
            </a:r>
          </a:p>
          <a:p>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3656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b="1" u="sng" dirty="0" smtClean="0">
                <a:solidFill>
                  <a:srgbClr val="FF0000"/>
                </a:solidFill>
                <a:latin typeface="Times New Roman" panose="02020603050405020304" pitchFamily="18" charset="0"/>
                <a:cs typeface="Times New Roman" panose="02020603050405020304" pitchFamily="18" charset="0"/>
              </a:rPr>
              <a:t>IEEE 802.11 Drawbacks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dirty="0" smtClean="0">
                <a:latin typeface="Times New Roman" panose="02020603050405020304" pitchFamily="18" charset="0"/>
                <a:cs typeface="Times New Roman" panose="02020603050405020304" pitchFamily="18" charset="0"/>
              </a:rPr>
              <a:t>Wi-Fi lacks sub-GHz support for </a:t>
            </a:r>
            <a:r>
              <a:rPr lang="en-US" dirty="0" smtClean="0">
                <a:solidFill>
                  <a:srgbClr val="C00000"/>
                </a:solidFill>
                <a:latin typeface="Times New Roman" panose="02020603050405020304" pitchFamily="18" charset="0"/>
                <a:cs typeface="Times New Roman" panose="02020603050405020304" pitchFamily="18" charset="0"/>
              </a:rPr>
              <a:t>better signal penetration, low power for battery-powered nodes, and the ability to support a large number of devices. </a:t>
            </a:r>
          </a:p>
          <a:p>
            <a:pPr algn="just"/>
            <a:r>
              <a:rPr lang="en-US" dirty="0" smtClean="0">
                <a:latin typeface="Times New Roman" panose="02020603050405020304" pitchFamily="18" charset="0"/>
                <a:cs typeface="Times New Roman" panose="02020603050405020304" pitchFamily="18" charset="0"/>
              </a:rPr>
              <a:t>For these reasons, the IEEE 802.11 working group </a:t>
            </a:r>
            <a:r>
              <a:rPr lang="en-US" dirty="0" smtClean="0">
                <a:solidFill>
                  <a:srgbClr val="C00000"/>
                </a:solidFill>
                <a:latin typeface="Times New Roman" panose="02020603050405020304" pitchFamily="18" charset="0"/>
                <a:cs typeface="Times New Roman" panose="02020603050405020304" pitchFamily="18" charset="0"/>
              </a:rPr>
              <a:t>launched</a:t>
            </a:r>
            <a:r>
              <a:rPr lang="en-US" dirty="0" smtClean="0">
                <a:latin typeface="Times New Roman" panose="02020603050405020304" pitchFamily="18" charset="0"/>
                <a:cs typeface="Times New Roman" panose="02020603050405020304" pitchFamily="18" charset="0"/>
              </a:rPr>
              <a:t> a task group named </a:t>
            </a:r>
            <a:r>
              <a:rPr lang="en-US" b="1" dirty="0" smtClean="0">
                <a:solidFill>
                  <a:srgbClr val="C00000"/>
                </a:solidFill>
                <a:latin typeface="Times New Roman" panose="02020603050405020304" pitchFamily="18" charset="0"/>
                <a:cs typeface="Times New Roman" panose="02020603050405020304" pitchFamily="18" charset="0"/>
              </a:rPr>
              <a:t>IEEE 802.11ah to specify a sub-GHz version of Wi-Fi. </a:t>
            </a: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37890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Times New Roman" panose="02020603050405020304" pitchFamily="18" charset="0"/>
                <a:cs typeface="Times New Roman" panose="02020603050405020304" pitchFamily="18" charset="0"/>
              </a:rPr>
              <a:t>Use cases </a:t>
            </a:r>
            <a:r>
              <a:rPr lang="en-US" sz="3600" b="1" dirty="0" smtClean="0">
                <a:latin typeface="Times New Roman" panose="02020603050405020304" pitchFamily="18" charset="0"/>
                <a:cs typeface="Times New Roman" panose="02020603050405020304" pitchFamily="18" charset="0"/>
              </a:rPr>
              <a:t>are identified for IEEE 802.11ah</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algn="just"/>
            <a:r>
              <a:rPr lang="en-US" sz="2600" b="1" dirty="0" smtClean="0">
                <a:solidFill>
                  <a:srgbClr val="C00000"/>
                </a:solidFill>
                <a:latin typeface="Times New Roman" panose="02020603050405020304" pitchFamily="18" charset="0"/>
                <a:cs typeface="Times New Roman" panose="02020603050405020304" pitchFamily="18" charset="0"/>
              </a:rPr>
              <a:t>Sensors and meters covering a smart grid: </a:t>
            </a:r>
          </a:p>
          <a:p>
            <a:pPr lvl="1" algn="just"/>
            <a:r>
              <a:rPr lang="en-US" sz="2600" b="1" dirty="0" smtClean="0">
                <a:latin typeface="Times New Roman" panose="02020603050405020304" pitchFamily="18" charset="0"/>
                <a:cs typeface="Times New Roman" panose="02020603050405020304" pitchFamily="18" charset="0"/>
              </a:rPr>
              <a:t>Meter to pole, environmental/agricultural </a:t>
            </a:r>
            <a:r>
              <a:rPr lang="en-US" sz="2600" dirty="0" smtClean="0">
                <a:latin typeface="Times New Roman" panose="02020603050405020304" pitchFamily="18" charset="0"/>
                <a:cs typeface="Times New Roman" panose="02020603050405020304" pitchFamily="18" charset="0"/>
              </a:rPr>
              <a:t>monitoring, industrial process sensors, indoor healthcare system and fitness sensors, home and building automation sensors</a:t>
            </a:r>
          </a:p>
          <a:p>
            <a:pPr algn="just"/>
            <a:r>
              <a:rPr lang="en-US" sz="2600" b="1" dirty="0" smtClean="0">
                <a:solidFill>
                  <a:srgbClr val="C00000"/>
                </a:solidFill>
                <a:latin typeface="Times New Roman" panose="02020603050405020304" pitchFamily="18" charset="0"/>
                <a:cs typeface="Times New Roman" panose="02020603050405020304" pitchFamily="18" charset="0"/>
              </a:rPr>
              <a:t>Backhaul aggregation of industrial sensors and meter data: </a:t>
            </a:r>
          </a:p>
          <a:p>
            <a:pPr lvl="1" algn="just"/>
            <a:r>
              <a:rPr lang="en-US" sz="2600" dirty="0" smtClean="0">
                <a:latin typeface="Times New Roman" panose="02020603050405020304" pitchFamily="18" charset="0"/>
                <a:cs typeface="Times New Roman" panose="02020603050405020304" pitchFamily="18" charset="0"/>
              </a:rPr>
              <a:t>Potentially connecting IEEE 802.15.4g </a:t>
            </a:r>
            <a:r>
              <a:rPr lang="en-US" sz="2600" dirty="0" err="1" smtClean="0">
                <a:latin typeface="Times New Roman" panose="02020603050405020304" pitchFamily="18" charset="0"/>
                <a:cs typeface="Times New Roman" panose="02020603050405020304" pitchFamily="18" charset="0"/>
              </a:rPr>
              <a:t>subnetworks</a:t>
            </a:r>
            <a:endParaRPr lang="en-US" sz="2600" dirty="0" smtClean="0">
              <a:latin typeface="Times New Roman" panose="02020603050405020304" pitchFamily="18" charset="0"/>
              <a:cs typeface="Times New Roman" panose="02020603050405020304" pitchFamily="18" charset="0"/>
            </a:endParaRPr>
          </a:p>
          <a:p>
            <a:pPr algn="just"/>
            <a:r>
              <a:rPr lang="en-US" sz="2600" b="1" dirty="0" smtClean="0">
                <a:solidFill>
                  <a:srgbClr val="C00000"/>
                </a:solidFill>
                <a:latin typeface="Times New Roman" panose="02020603050405020304" pitchFamily="18" charset="0"/>
                <a:cs typeface="Times New Roman" panose="02020603050405020304" pitchFamily="18" charset="0"/>
              </a:rPr>
              <a:t>Extended range Wi-Fi: </a:t>
            </a:r>
          </a:p>
          <a:p>
            <a:pPr lvl="1" algn="just"/>
            <a:r>
              <a:rPr lang="en-US" sz="2600" dirty="0" smtClean="0">
                <a:latin typeface="Times New Roman" panose="02020603050405020304" pitchFamily="18" charset="0"/>
                <a:cs typeface="Times New Roman" panose="02020603050405020304" pitchFamily="18" charset="0"/>
              </a:rPr>
              <a:t>For outdoor extended-range hotspot or cellular traffic offloading when distances already covered by IEEE 802.11a/b/g/n/ac are not good enough</a:t>
            </a: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00087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標題 1"/>
          <p:cNvSpPr>
            <a:spLocks noGrp="1"/>
          </p:cNvSpPr>
          <p:nvPr>
            <p:ph type="ctrTitle"/>
          </p:nvPr>
        </p:nvSpPr>
        <p:spPr>
          <a:xfrm>
            <a:off x="684213" y="1341438"/>
            <a:ext cx="7772400" cy="1470025"/>
          </a:xfrm>
        </p:spPr>
        <p:txBody>
          <a:bodyPr>
            <a:normAutofit fontScale="90000"/>
          </a:bodyPr>
          <a:lstStyle/>
          <a:p>
            <a:r>
              <a:rPr lang="en-US" altLang="zh-TW" smtClean="0"/>
              <a:t>Bluetooth 4.0: Low Energy</a:t>
            </a:r>
            <a:endParaRPr lang="zh-TW" altLang="en-US" smtClean="0"/>
          </a:p>
        </p:txBody>
      </p:sp>
      <p:sp>
        <p:nvSpPr>
          <p:cNvPr id="3" name="副標題 2"/>
          <p:cNvSpPr>
            <a:spLocks noGrp="1"/>
          </p:cNvSpPr>
          <p:nvPr>
            <p:ph type="subTitle" idx="1"/>
          </p:nvPr>
        </p:nvSpPr>
        <p:spPr/>
        <p:txBody>
          <a:bodyPr rtlCol="0">
            <a:normAutofit/>
          </a:bodyPr>
          <a:lstStyle/>
          <a:p>
            <a:pPr fontAlgn="auto">
              <a:spcAft>
                <a:spcPts val="0"/>
              </a:spcAft>
              <a:defRPr/>
            </a:pPr>
            <a:endParaRPr lang="zh-TW" altLang="en-US" dirty="0"/>
          </a:p>
        </p:txBody>
      </p:sp>
      <p:sp>
        <p:nvSpPr>
          <p:cNvPr id="4" name="投影片編號版面配置區 3"/>
          <p:cNvSpPr>
            <a:spLocks noGrp="1"/>
          </p:cNvSpPr>
          <p:nvPr>
            <p:ph type="sldNum" sz="quarter" idx="12"/>
          </p:nvPr>
        </p:nvSpPr>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522E861C-5527-45B7-9D38-F7AC67191511}" type="slidenum">
              <a:rPr lang="zh-TW" altLang="en-US">
                <a:solidFill>
                  <a:srgbClr val="898989"/>
                </a:solidFill>
              </a:rPr>
              <a:pPr/>
              <a:t>22</a:t>
            </a:fld>
            <a:endParaRPr lang="zh-TW" altLang="en-US">
              <a:solidFill>
                <a:srgbClr val="898989"/>
              </a:solidFill>
            </a:endParaRPr>
          </a:p>
        </p:txBody>
      </p:sp>
      <p:pic>
        <p:nvPicPr>
          <p:cNvPr id="2053" name="圖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3213100"/>
            <a:ext cx="3168650" cy="242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3894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p:cNvSpPr>
            <a:spLocks noGrp="1"/>
          </p:cNvSpPr>
          <p:nvPr>
            <p:ph type="title"/>
          </p:nvPr>
        </p:nvSpPr>
        <p:spPr>
          <a:xfrm>
            <a:off x="457200" y="274638"/>
            <a:ext cx="8229600" cy="777875"/>
          </a:xfrm>
        </p:spPr>
        <p:txBody>
          <a:bodyPr>
            <a:normAutofit fontScale="90000"/>
          </a:bodyPr>
          <a:lstStyle/>
          <a:p>
            <a:r>
              <a:rPr lang="en-US" altLang="zh-TW" sz="3600" b="1" dirty="0" smtClean="0">
                <a:latin typeface="Times New Roman" panose="02020603050405020304" pitchFamily="18" charset="0"/>
                <a:cs typeface="Times New Roman" panose="02020603050405020304" pitchFamily="18" charset="0"/>
              </a:rPr>
              <a:t>How much energy does traditional Bluetooth use?</a:t>
            </a:r>
            <a:endParaRPr lang="zh-TW" altLang="en-US" sz="3600" b="1" dirty="0" smtClean="0">
              <a:latin typeface="Times New Roman" panose="02020603050405020304" pitchFamily="18" charset="0"/>
              <a:cs typeface="Times New Roman" panose="02020603050405020304" pitchFamily="18" charset="0"/>
            </a:endParaRPr>
          </a:p>
        </p:txBody>
      </p:sp>
      <p:sp>
        <p:nvSpPr>
          <p:cNvPr id="4099" name="內容版面配置區 2"/>
          <p:cNvSpPr>
            <a:spLocks noGrp="1"/>
          </p:cNvSpPr>
          <p:nvPr>
            <p:ph idx="1"/>
          </p:nvPr>
        </p:nvSpPr>
        <p:spPr>
          <a:xfrm>
            <a:off x="457200" y="1125538"/>
            <a:ext cx="8229600" cy="5111750"/>
          </a:xfrm>
        </p:spPr>
        <p:txBody>
          <a:bodyPr>
            <a:noAutofit/>
          </a:bodyPr>
          <a:lstStyle/>
          <a:p>
            <a:r>
              <a:rPr lang="en-US" altLang="zh-TW" dirty="0" smtClean="0">
                <a:latin typeface="Times New Roman" panose="02020603050405020304" pitchFamily="18" charset="0"/>
                <a:cs typeface="Times New Roman" panose="02020603050405020304" pitchFamily="18" charset="0"/>
              </a:rPr>
              <a:t>Traditional Bluetooth is </a:t>
            </a:r>
            <a:r>
              <a:rPr lang="en-US" altLang="zh-TW" i="1" dirty="0" smtClean="0">
                <a:solidFill>
                  <a:srgbClr val="FF0000"/>
                </a:solidFill>
                <a:latin typeface="Times New Roman" panose="02020603050405020304" pitchFamily="18" charset="0"/>
                <a:cs typeface="Times New Roman" panose="02020603050405020304" pitchFamily="18" charset="0"/>
              </a:rPr>
              <a:t>connection oriented</a:t>
            </a:r>
            <a:r>
              <a:rPr lang="en-US" altLang="zh-TW" i="1"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When a device is connected, a link is maintained, even if there is no data flowing.</a:t>
            </a:r>
          </a:p>
          <a:p>
            <a:r>
              <a:rPr lang="en-US" altLang="zh-TW" dirty="0" smtClean="0">
                <a:latin typeface="Times New Roman" panose="02020603050405020304" pitchFamily="18" charset="0"/>
                <a:cs typeface="Times New Roman" panose="02020603050405020304" pitchFamily="18" charset="0"/>
              </a:rPr>
              <a:t>Sniff </a:t>
            </a:r>
            <a:r>
              <a:rPr lang="en-US" altLang="zh-TW" dirty="0" smtClean="0">
                <a:latin typeface="Times New Roman" panose="02020603050405020304" pitchFamily="18" charset="0"/>
                <a:cs typeface="Times New Roman" panose="02020603050405020304" pitchFamily="18" charset="0"/>
              </a:rPr>
              <a:t>modes allow devices to sleep, reducing power </a:t>
            </a:r>
            <a:r>
              <a:rPr lang="en-US" altLang="zh-TW" dirty="0" smtClean="0">
                <a:latin typeface="Times New Roman" panose="02020603050405020304" pitchFamily="18" charset="0"/>
                <a:cs typeface="Times New Roman" panose="02020603050405020304" pitchFamily="18" charset="0"/>
              </a:rPr>
              <a:t>consumption </a:t>
            </a:r>
            <a:r>
              <a:rPr lang="en-US" altLang="zh-TW" dirty="0" smtClean="0">
                <a:latin typeface="Times New Roman" panose="02020603050405020304" pitchFamily="18" charset="0"/>
                <a:cs typeface="Times New Roman" panose="02020603050405020304" pitchFamily="18" charset="0"/>
              </a:rPr>
              <a:t>to give months of battery life</a:t>
            </a:r>
          </a:p>
          <a:p>
            <a:r>
              <a:rPr lang="en-US" altLang="zh-TW" dirty="0" smtClean="0">
                <a:latin typeface="Times New Roman" panose="02020603050405020304" pitchFamily="18" charset="0"/>
                <a:cs typeface="Times New Roman" panose="02020603050405020304" pitchFamily="18" charset="0"/>
              </a:rPr>
              <a:t>Peak </a:t>
            </a:r>
            <a:r>
              <a:rPr lang="en-US" altLang="zh-TW" dirty="0" smtClean="0">
                <a:latin typeface="Times New Roman" panose="02020603050405020304" pitchFamily="18" charset="0"/>
                <a:cs typeface="Times New Roman" panose="02020603050405020304" pitchFamily="18" charset="0"/>
              </a:rPr>
              <a:t>transmit current is typically around 25mA</a:t>
            </a:r>
          </a:p>
          <a:p>
            <a:pPr algn="just"/>
            <a:r>
              <a:rPr lang="en-US" altLang="zh-TW" dirty="0" smtClean="0">
                <a:latin typeface="Times New Roman" panose="02020603050405020304" pitchFamily="18" charset="0"/>
                <a:cs typeface="Times New Roman" panose="02020603050405020304" pitchFamily="18" charset="0"/>
              </a:rPr>
              <a:t>Even  </a:t>
            </a:r>
            <a:r>
              <a:rPr lang="en-US" altLang="zh-TW" dirty="0" smtClean="0">
                <a:latin typeface="Times New Roman" panose="02020603050405020304" pitchFamily="18" charset="0"/>
                <a:cs typeface="Times New Roman" panose="02020603050405020304" pitchFamily="18" charset="0"/>
              </a:rPr>
              <a:t>though it has been independently shown to be lower power than other radio standards, it is still not low enough power for </a:t>
            </a:r>
            <a:r>
              <a:rPr lang="en-US" altLang="zh-TW" dirty="0" smtClean="0">
                <a:solidFill>
                  <a:srgbClr val="FF0000"/>
                </a:solidFill>
                <a:latin typeface="Times New Roman" panose="02020603050405020304" pitchFamily="18" charset="0"/>
                <a:cs typeface="Times New Roman" panose="02020603050405020304" pitchFamily="18" charset="0"/>
              </a:rPr>
              <a:t>coin cells </a:t>
            </a:r>
            <a:r>
              <a:rPr lang="en-US" altLang="zh-TW" dirty="0" smtClean="0">
                <a:latin typeface="Times New Roman" panose="02020603050405020304" pitchFamily="18" charset="0"/>
                <a:cs typeface="Times New Roman" panose="02020603050405020304" pitchFamily="18" charset="0"/>
              </a:rPr>
              <a:t>and energy harvesting applications</a:t>
            </a:r>
            <a:endParaRPr lang="zh-TW" altLang="en-US" dirty="0" smtClean="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6A176AA5-CC85-4A75-B724-0D4BE9B3741E}" type="slidenum">
              <a:rPr lang="zh-TW" altLang="en-US">
                <a:solidFill>
                  <a:srgbClr val="898989"/>
                </a:solidFill>
              </a:rPr>
              <a:pPr/>
              <a:t>23</a:t>
            </a:fld>
            <a:endParaRPr lang="zh-TW" altLang="en-US">
              <a:solidFill>
                <a:srgbClr val="898989"/>
              </a:solidFill>
            </a:endParaRPr>
          </a:p>
        </p:txBody>
      </p:sp>
    </p:spTree>
    <p:extLst>
      <p:ext uri="{BB962C8B-B14F-4D97-AF65-F5344CB8AC3E}">
        <p14:creationId xmlns:p14="http://schemas.microsoft.com/office/powerpoint/2010/main" val="33932352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a:xfrm>
            <a:off x="457200" y="274638"/>
            <a:ext cx="8229600" cy="777875"/>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What is Bluetooth Low Energy?</a:t>
            </a:r>
            <a:endParaRPr lang="zh-TW" altLang="en-US" sz="3600" b="1" dirty="0" smtClean="0">
              <a:latin typeface="Times New Roman" panose="02020603050405020304" pitchFamily="18" charset="0"/>
              <a:cs typeface="Times New Roman" panose="02020603050405020304" pitchFamily="18" charset="0"/>
            </a:endParaRPr>
          </a:p>
        </p:txBody>
      </p:sp>
      <p:sp>
        <p:nvSpPr>
          <p:cNvPr id="5123" name="內容版面配置區 2"/>
          <p:cNvSpPr>
            <a:spLocks noGrp="1"/>
          </p:cNvSpPr>
          <p:nvPr>
            <p:ph idx="1"/>
          </p:nvPr>
        </p:nvSpPr>
        <p:spPr>
          <a:xfrm>
            <a:off x="457200" y="1125538"/>
            <a:ext cx="8229600" cy="5111750"/>
          </a:xfrm>
        </p:spPr>
        <p:txBody>
          <a:bodyPr>
            <a:normAutofit/>
          </a:bodyPr>
          <a:lstStyle/>
          <a:p>
            <a:r>
              <a:rPr lang="en-US" altLang="zh-TW" sz="2600" dirty="0" smtClean="0">
                <a:latin typeface="Times New Roman" panose="02020603050405020304" pitchFamily="18" charset="0"/>
                <a:cs typeface="Times New Roman" panose="02020603050405020304" pitchFamily="18" charset="0"/>
              </a:rPr>
              <a:t>Bluetooth low energy is a NEW, open, short range radio technology</a:t>
            </a:r>
          </a:p>
          <a:p>
            <a:pPr lvl="1"/>
            <a:r>
              <a:rPr lang="en-US" altLang="zh-TW" sz="2600" dirty="0" smtClean="0">
                <a:latin typeface="Times New Roman" panose="02020603050405020304" pitchFamily="18" charset="0"/>
                <a:cs typeface="Times New Roman" panose="02020603050405020304" pitchFamily="18" charset="0"/>
              </a:rPr>
              <a:t>Blank sheet of paper design</a:t>
            </a:r>
          </a:p>
          <a:p>
            <a:pPr lvl="1"/>
            <a:r>
              <a:rPr lang="en-US" altLang="zh-TW" sz="2600" dirty="0" smtClean="0">
                <a:latin typeface="Times New Roman" panose="02020603050405020304" pitchFamily="18" charset="0"/>
                <a:cs typeface="Times New Roman" panose="02020603050405020304" pitchFamily="18" charset="0"/>
              </a:rPr>
              <a:t>Different to Bluetooth classic (BR/EDR)</a:t>
            </a:r>
          </a:p>
          <a:p>
            <a:pPr lvl="1"/>
            <a:r>
              <a:rPr lang="en-US" altLang="zh-TW" sz="2600" dirty="0" smtClean="0">
                <a:latin typeface="Times New Roman" panose="02020603050405020304" pitchFamily="18" charset="0"/>
                <a:cs typeface="Times New Roman" panose="02020603050405020304" pitchFamily="18" charset="0"/>
              </a:rPr>
              <a:t>Optimized for ultra low power</a:t>
            </a:r>
          </a:p>
          <a:p>
            <a:pPr lvl="1"/>
            <a:r>
              <a:rPr lang="en-US" altLang="zh-TW" sz="2600" dirty="0" smtClean="0">
                <a:latin typeface="Times New Roman" panose="02020603050405020304" pitchFamily="18" charset="0"/>
                <a:cs typeface="Times New Roman" panose="02020603050405020304" pitchFamily="18" charset="0"/>
              </a:rPr>
              <a:t>Enable coin cell battery use cases</a:t>
            </a:r>
          </a:p>
          <a:p>
            <a:pPr lvl="2"/>
            <a:r>
              <a:rPr lang="en-US" altLang="zh-TW" sz="2600" dirty="0" smtClean="0">
                <a:latin typeface="Times New Roman" panose="02020603050405020304" pitchFamily="18" charset="0"/>
                <a:cs typeface="Times New Roman" panose="02020603050405020304" pitchFamily="18" charset="0"/>
              </a:rPr>
              <a:t>&lt; 20mA peak current</a:t>
            </a:r>
          </a:p>
          <a:p>
            <a:pPr lvl="2"/>
            <a:r>
              <a:rPr lang="en-US" altLang="zh-TW" sz="2600" dirty="0" smtClean="0">
                <a:latin typeface="Times New Roman" panose="02020603050405020304" pitchFamily="18" charset="0"/>
                <a:cs typeface="Times New Roman" panose="02020603050405020304" pitchFamily="18" charset="0"/>
              </a:rPr>
              <a:t>&lt; 5 </a:t>
            </a:r>
            <a:r>
              <a:rPr lang="en-US" altLang="zh-TW" sz="2600" dirty="0" err="1" smtClean="0">
                <a:latin typeface="Times New Roman" panose="02020603050405020304" pitchFamily="18" charset="0"/>
                <a:cs typeface="Times New Roman" panose="02020603050405020304" pitchFamily="18" charset="0"/>
              </a:rPr>
              <a:t>uA</a:t>
            </a:r>
            <a:r>
              <a:rPr lang="en-US" altLang="zh-TW" sz="2600" dirty="0" smtClean="0">
                <a:latin typeface="Times New Roman" panose="02020603050405020304" pitchFamily="18" charset="0"/>
                <a:cs typeface="Times New Roman" panose="02020603050405020304" pitchFamily="18" charset="0"/>
              </a:rPr>
              <a:t> average current</a:t>
            </a:r>
          </a:p>
        </p:txBody>
      </p:sp>
      <p:sp>
        <p:nvSpPr>
          <p:cNvPr id="4" name="投影片編號版面配置區 3"/>
          <p:cNvSpPr>
            <a:spLocks noGrp="1"/>
          </p:cNvSpPr>
          <p:nvPr>
            <p:ph type="sldNum" sz="quarter" idx="12"/>
          </p:nvPr>
        </p:nvSpPr>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088A39FE-46DA-4C48-B238-73F099618758}" type="slidenum">
              <a:rPr lang="zh-TW" altLang="en-US">
                <a:solidFill>
                  <a:srgbClr val="898989"/>
                </a:solidFill>
              </a:rPr>
              <a:pPr/>
              <a:t>24</a:t>
            </a:fld>
            <a:endParaRPr lang="zh-TW" altLang="en-US">
              <a:solidFill>
                <a:srgbClr val="898989"/>
              </a:solidFill>
            </a:endParaRPr>
          </a:p>
        </p:txBody>
      </p:sp>
      <p:pic>
        <p:nvPicPr>
          <p:cNvPr id="5125" name="圖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16688" y="3895725"/>
            <a:ext cx="1871662"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3868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p:cNvSpPr>
            <a:spLocks noGrp="1"/>
          </p:cNvSpPr>
          <p:nvPr>
            <p:ph type="title"/>
          </p:nvPr>
        </p:nvSpPr>
        <p:spPr>
          <a:xfrm>
            <a:off x="457200" y="274638"/>
            <a:ext cx="8229600" cy="777875"/>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Basic Concepts of Bluetooth 4.0</a:t>
            </a:r>
            <a:endParaRPr lang="zh-TW" altLang="en-US" sz="3600" b="1" dirty="0" smtClean="0">
              <a:latin typeface="Times New Roman" panose="02020603050405020304" pitchFamily="18" charset="0"/>
              <a:cs typeface="Times New Roman" panose="02020603050405020304" pitchFamily="18" charset="0"/>
            </a:endParaRPr>
          </a:p>
        </p:txBody>
      </p:sp>
      <p:sp>
        <p:nvSpPr>
          <p:cNvPr id="6147" name="內容版面配置區 2"/>
          <p:cNvSpPr>
            <a:spLocks noGrp="1"/>
          </p:cNvSpPr>
          <p:nvPr>
            <p:ph idx="1"/>
          </p:nvPr>
        </p:nvSpPr>
        <p:spPr>
          <a:xfrm>
            <a:off x="457200" y="1125538"/>
            <a:ext cx="8229600" cy="5111750"/>
          </a:xfrm>
        </p:spPr>
        <p:txBody>
          <a:bodyPr>
            <a:normAutofit/>
          </a:bodyPr>
          <a:lstStyle/>
          <a:p>
            <a:r>
              <a:rPr lang="en-US" altLang="zh-TW" sz="2600" dirty="0" smtClean="0">
                <a:latin typeface="Times New Roman" panose="02020603050405020304" pitchFamily="18" charset="0"/>
                <a:cs typeface="Times New Roman" panose="02020603050405020304" pitchFamily="18" charset="0"/>
              </a:rPr>
              <a:t>Everything is optimized for lowest power consumption</a:t>
            </a:r>
          </a:p>
          <a:p>
            <a:pPr lvl="1"/>
            <a:r>
              <a:rPr lang="en-US" altLang="zh-TW" sz="2600" dirty="0" smtClean="0">
                <a:latin typeface="Times New Roman" panose="02020603050405020304" pitchFamily="18" charset="0"/>
                <a:cs typeface="Times New Roman" panose="02020603050405020304" pitchFamily="18" charset="0"/>
              </a:rPr>
              <a:t>Short packets reduce TX peak current</a:t>
            </a:r>
          </a:p>
          <a:p>
            <a:pPr lvl="1"/>
            <a:r>
              <a:rPr lang="en-US" altLang="zh-TW" sz="2600" dirty="0" smtClean="0">
                <a:latin typeface="Times New Roman" panose="02020603050405020304" pitchFamily="18" charset="0"/>
                <a:cs typeface="Times New Roman" panose="02020603050405020304" pitchFamily="18" charset="0"/>
              </a:rPr>
              <a:t>Short packets reduce RX time</a:t>
            </a:r>
          </a:p>
          <a:p>
            <a:pPr lvl="1"/>
            <a:r>
              <a:rPr lang="en-US" altLang="zh-TW" sz="2600" dirty="0" smtClean="0">
                <a:latin typeface="Times New Roman" panose="02020603050405020304" pitchFamily="18" charset="0"/>
                <a:cs typeface="Times New Roman" panose="02020603050405020304" pitchFamily="18" charset="0"/>
              </a:rPr>
              <a:t>Less RF channels to improve discovery and connection time</a:t>
            </a:r>
          </a:p>
          <a:p>
            <a:pPr lvl="1"/>
            <a:r>
              <a:rPr lang="en-US" altLang="zh-TW" sz="2600" dirty="0" smtClean="0">
                <a:latin typeface="Times New Roman" panose="02020603050405020304" pitchFamily="18" charset="0"/>
                <a:cs typeface="Times New Roman" panose="02020603050405020304" pitchFamily="18" charset="0"/>
              </a:rPr>
              <a:t>Simple state machine</a:t>
            </a:r>
          </a:p>
          <a:p>
            <a:pPr lvl="1"/>
            <a:r>
              <a:rPr lang="en-US" altLang="zh-TW" sz="2600" dirty="0" smtClean="0">
                <a:latin typeface="Times New Roman" panose="02020603050405020304" pitchFamily="18" charset="0"/>
                <a:cs typeface="Times New Roman" panose="02020603050405020304" pitchFamily="18" charset="0"/>
              </a:rPr>
              <a:t>Single protocol</a:t>
            </a:r>
          </a:p>
          <a:p>
            <a:pPr lvl="1"/>
            <a:r>
              <a:rPr lang="en-US" altLang="zh-TW" sz="2600" dirty="0" smtClean="0">
                <a:latin typeface="Times New Roman" panose="02020603050405020304" pitchFamily="18" charset="0"/>
                <a:cs typeface="Times New Roman" panose="02020603050405020304" pitchFamily="18" charset="0"/>
              </a:rPr>
              <a:t>Etc.</a:t>
            </a:r>
            <a:endParaRPr lang="zh-TW" altLang="en-US" sz="2600" dirty="0" smtClean="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8C4F384C-5F62-4822-876E-2AE4EC534377}" type="slidenum">
              <a:rPr lang="zh-TW" altLang="en-US">
                <a:solidFill>
                  <a:srgbClr val="898989"/>
                </a:solidFill>
              </a:rPr>
              <a:pPr/>
              <a:t>25</a:t>
            </a:fld>
            <a:endParaRPr lang="zh-TW" altLang="en-US">
              <a:solidFill>
                <a:srgbClr val="898989"/>
              </a:solidFill>
            </a:endParaRPr>
          </a:p>
        </p:txBody>
      </p:sp>
    </p:spTree>
    <p:extLst>
      <p:ext uri="{BB962C8B-B14F-4D97-AF65-F5344CB8AC3E}">
        <p14:creationId xmlns:p14="http://schemas.microsoft.com/office/powerpoint/2010/main" val="3954045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標題 1"/>
          <p:cNvSpPr>
            <a:spLocks noGrp="1"/>
          </p:cNvSpPr>
          <p:nvPr>
            <p:ph type="title"/>
          </p:nvPr>
        </p:nvSpPr>
        <p:spPr>
          <a:xfrm>
            <a:off x="457200" y="274638"/>
            <a:ext cx="8229600" cy="777875"/>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Bluetooth low energy factsheet</a:t>
            </a:r>
            <a:endParaRPr lang="zh-TW" altLang="en-US" sz="3600" b="1" dirty="0" smtClean="0">
              <a:latin typeface="Times New Roman" panose="02020603050405020304" pitchFamily="18" charset="0"/>
              <a:cs typeface="Times New Roman" panose="02020603050405020304" pitchFamily="18" charset="0"/>
            </a:endParaRP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2793539534"/>
              </p:ext>
            </p:extLst>
          </p:nvPr>
        </p:nvGraphicFramePr>
        <p:xfrm>
          <a:off x="232230" y="1097082"/>
          <a:ext cx="8911770" cy="5760918"/>
        </p:xfrm>
        <a:graphic>
          <a:graphicData uri="http://schemas.openxmlformats.org/drawingml/2006/table">
            <a:tbl>
              <a:tblPr firstRow="1" bandRow="1">
                <a:tableStyleId>{5C22544A-7EE6-4342-B048-85BDC9FD1C3A}</a:tableStyleId>
              </a:tblPr>
              <a:tblGrid>
                <a:gridCol w="2116577">
                  <a:extLst>
                    <a:ext uri="{9D8B030D-6E8A-4147-A177-3AD203B41FA5}">
                      <a16:colId xmlns:a16="http://schemas.microsoft.com/office/drawing/2014/main" val="20000"/>
                    </a:ext>
                  </a:extLst>
                </a:gridCol>
                <a:gridCol w="6795193">
                  <a:extLst>
                    <a:ext uri="{9D8B030D-6E8A-4147-A177-3AD203B41FA5}">
                      <a16:colId xmlns:a16="http://schemas.microsoft.com/office/drawing/2014/main" val="20001"/>
                    </a:ext>
                  </a:extLst>
                </a:gridCol>
              </a:tblGrid>
              <a:tr h="373207">
                <a:tc>
                  <a:txBody>
                    <a:bodyPr/>
                    <a:lstStyle/>
                    <a:p>
                      <a:r>
                        <a:rPr lang="en-US" altLang="zh-TW" sz="2600" b="0" dirty="0" smtClean="0">
                          <a:solidFill>
                            <a:sysClr val="windowText" lastClr="000000"/>
                          </a:solidFill>
                        </a:rPr>
                        <a:t>Range:</a:t>
                      </a:r>
                      <a:endParaRPr lang="zh-TW" altLang="en-US" sz="2600" b="0" dirty="0">
                        <a:solidFill>
                          <a:sysClr val="windowText" lastClr="000000"/>
                        </a:solidFill>
                      </a:endParaRPr>
                    </a:p>
                  </a:txBody>
                  <a:tcPr marL="91445" marR="91445" marT="45729" marB="45729">
                    <a:noFill/>
                  </a:tcPr>
                </a:tc>
                <a:tc>
                  <a:txBody>
                    <a:bodyPr/>
                    <a:lstStyle/>
                    <a:p>
                      <a:r>
                        <a:rPr lang="en-US" altLang="zh-TW" sz="2600" b="0" dirty="0" smtClean="0">
                          <a:solidFill>
                            <a:sysClr val="windowText" lastClr="000000"/>
                          </a:solidFill>
                        </a:rPr>
                        <a:t>~ 150 meters open field</a:t>
                      </a:r>
                      <a:endParaRPr lang="zh-TW" altLang="en-US" sz="2600" b="0" dirty="0">
                        <a:solidFill>
                          <a:sysClr val="windowText" lastClr="000000"/>
                        </a:solidFill>
                      </a:endParaRPr>
                    </a:p>
                  </a:txBody>
                  <a:tcPr marL="91445" marR="91445" marT="45729" marB="45729">
                    <a:noFill/>
                  </a:tcPr>
                </a:tc>
                <a:extLst>
                  <a:ext uri="{0D108BD9-81ED-4DB2-BD59-A6C34878D82A}">
                    <a16:rowId xmlns:a16="http://schemas.microsoft.com/office/drawing/2014/main" val="10000"/>
                  </a:ext>
                </a:extLst>
              </a:tr>
              <a:tr h="373207">
                <a:tc>
                  <a:txBody>
                    <a:bodyPr/>
                    <a:lstStyle/>
                    <a:p>
                      <a:r>
                        <a:rPr lang="en-US" altLang="zh-TW" sz="2600" dirty="0" smtClean="0">
                          <a:solidFill>
                            <a:sysClr val="windowText" lastClr="000000"/>
                          </a:solidFill>
                        </a:rPr>
                        <a:t>Output Power:</a:t>
                      </a:r>
                      <a:endParaRPr lang="zh-TW" altLang="en-US" sz="2600" dirty="0">
                        <a:solidFill>
                          <a:sysClr val="windowText" lastClr="000000"/>
                        </a:solidFill>
                      </a:endParaRPr>
                    </a:p>
                  </a:txBody>
                  <a:tcPr marL="91445" marR="91445" marT="45729" marB="45729">
                    <a:noFill/>
                  </a:tcPr>
                </a:tc>
                <a:tc>
                  <a:txBody>
                    <a:bodyPr/>
                    <a:lstStyle/>
                    <a:p>
                      <a:r>
                        <a:rPr lang="en-US" altLang="zh-TW" sz="2600" dirty="0" smtClean="0">
                          <a:solidFill>
                            <a:schemeClr val="accent3">
                              <a:lumMod val="75000"/>
                            </a:schemeClr>
                          </a:solidFill>
                        </a:rPr>
                        <a:t>~ 10 </a:t>
                      </a:r>
                      <a:r>
                        <a:rPr lang="en-US" altLang="zh-TW" sz="2600" dirty="0" err="1" smtClean="0">
                          <a:solidFill>
                            <a:schemeClr val="accent3">
                              <a:lumMod val="75000"/>
                            </a:schemeClr>
                          </a:solidFill>
                        </a:rPr>
                        <a:t>mW</a:t>
                      </a:r>
                      <a:r>
                        <a:rPr lang="en-US" altLang="zh-TW" sz="2600" dirty="0" smtClean="0">
                          <a:solidFill>
                            <a:schemeClr val="accent3">
                              <a:lumMod val="75000"/>
                            </a:schemeClr>
                          </a:solidFill>
                        </a:rPr>
                        <a:t> (10dBm)</a:t>
                      </a:r>
                      <a:endParaRPr lang="zh-TW" altLang="en-US" sz="2600" dirty="0">
                        <a:solidFill>
                          <a:schemeClr val="accent3">
                            <a:lumMod val="75000"/>
                          </a:schemeClr>
                        </a:solidFill>
                      </a:endParaRPr>
                    </a:p>
                  </a:txBody>
                  <a:tcPr marL="91445" marR="91445" marT="45729" marB="45729">
                    <a:noFill/>
                  </a:tcPr>
                </a:tc>
                <a:extLst>
                  <a:ext uri="{0D108BD9-81ED-4DB2-BD59-A6C34878D82A}">
                    <a16:rowId xmlns:a16="http://schemas.microsoft.com/office/drawing/2014/main" val="10001"/>
                  </a:ext>
                </a:extLst>
              </a:tr>
              <a:tr h="373207">
                <a:tc>
                  <a:txBody>
                    <a:bodyPr/>
                    <a:lstStyle/>
                    <a:p>
                      <a:r>
                        <a:rPr lang="en-US" altLang="zh-TW" sz="2600" dirty="0" smtClean="0">
                          <a:solidFill>
                            <a:sysClr val="windowText" lastClr="000000"/>
                          </a:solidFill>
                        </a:rPr>
                        <a:t>Max Current:</a:t>
                      </a:r>
                      <a:endParaRPr lang="zh-TW" altLang="en-US" sz="2600" dirty="0">
                        <a:solidFill>
                          <a:sysClr val="windowText" lastClr="000000"/>
                        </a:solidFill>
                      </a:endParaRPr>
                    </a:p>
                  </a:txBody>
                  <a:tcPr marL="91445" marR="91445" marT="45729" marB="45729">
                    <a:noFill/>
                  </a:tcPr>
                </a:tc>
                <a:tc>
                  <a:txBody>
                    <a:bodyPr/>
                    <a:lstStyle/>
                    <a:p>
                      <a:r>
                        <a:rPr lang="en-US" altLang="zh-TW" sz="2600" dirty="0" smtClean="0">
                          <a:solidFill>
                            <a:sysClr val="windowText" lastClr="000000"/>
                          </a:solidFill>
                        </a:rPr>
                        <a:t>~ 15 mA</a:t>
                      </a:r>
                      <a:endParaRPr lang="zh-TW" altLang="en-US" sz="2600" dirty="0">
                        <a:solidFill>
                          <a:sysClr val="windowText" lastClr="000000"/>
                        </a:solidFill>
                      </a:endParaRPr>
                    </a:p>
                  </a:txBody>
                  <a:tcPr marL="91445" marR="91445" marT="45729" marB="45729">
                    <a:noFill/>
                  </a:tcPr>
                </a:tc>
                <a:extLst>
                  <a:ext uri="{0D108BD9-81ED-4DB2-BD59-A6C34878D82A}">
                    <a16:rowId xmlns:a16="http://schemas.microsoft.com/office/drawing/2014/main" val="10002"/>
                  </a:ext>
                </a:extLst>
              </a:tr>
              <a:tr h="373207">
                <a:tc>
                  <a:txBody>
                    <a:bodyPr/>
                    <a:lstStyle/>
                    <a:p>
                      <a:r>
                        <a:rPr lang="en-US" altLang="zh-TW" sz="2600" dirty="0" smtClean="0">
                          <a:solidFill>
                            <a:sysClr val="windowText" lastClr="000000"/>
                          </a:solidFill>
                        </a:rPr>
                        <a:t>Latency:</a:t>
                      </a:r>
                      <a:endParaRPr lang="zh-TW" altLang="en-US" sz="2600" dirty="0">
                        <a:solidFill>
                          <a:sysClr val="windowText" lastClr="000000"/>
                        </a:solidFill>
                      </a:endParaRPr>
                    </a:p>
                  </a:txBody>
                  <a:tcPr marL="91445" marR="91445" marT="45729" marB="45729">
                    <a:noFill/>
                  </a:tcPr>
                </a:tc>
                <a:tc>
                  <a:txBody>
                    <a:bodyPr/>
                    <a:lstStyle/>
                    <a:p>
                      <a:r>
                        <a:rPr lang="en-US" altLang="zh-TW" sz="2600" dirty="0" smtClean="0">
                          <a:solidFill>
                            <a:schemeClr val="accent3">
                              <a:lumMod val="75000"/>
                            </a:schemeClr>
                          </a:solidFill>
                        </a:rPr>
                        <a:t>3 </a:t>
                      </a:r>
                      <a:r>
                        <a:rPr lang="en-US" altLang="zh-TW" sz="2600" dirty="0" err="1" smtClean="0">
                          <a:solidFill>
                            <a:schemeClr val="accent3">
                              <a:lumMod val="75000"/>
                            </a:schemeClr>
                          </a:solidFill>
                        </a:rPr>
                        <a:t>ms</a:t>
                      </a:r>
                      <a:endParaRPr lang="zh-TW" altLang="en-US" sz="2600" dirty="0">
                        <a:solidFill>
                          <a:schemeClr val="accent3">
                            <a:lumMod val="75000"/>
                          </a:schemeClr>
                        </a:solidFill>
                      </a:endParaRPr>
                    </a:p>
                  </a:txBody>
                  <a:tcPr marL="91445" marR="91445" marT="45729" marB="45729">
                    <a:noFill/>
                  </a:tcPr>
                </a:tc>
                <a:extLst>
                  <a:ext uri="{0D108BD9-81ED-4DB2-BD59-A6C34878D82A}">
                    <a16:rowId xmlns:a16="http://schemas.microsoft.com/office/drawing/2014/main" val="10003"/>
                  </a:ext>
                </a:extLst>
              </a:tr>
              <a:tr h="373207">
                <a:tc>
                  <a:txBody>
                    <a:bodyPr/>
                    <a:lstStyle/>
                    <a:p>
                      <a:r>
                        <a:rPr lang="en-US" altLang="zh-TW" sz="2600" dirty="0" smtClean="0">
                          <a:solidFill>
                            <a:sysClr val="windowText" lastClr="000000"/>
                          </a:solidFill>
                        </a:rPr>
                        <a:t>Topology:</a:t>
                      </a:r>
                    </a:p>
                  </a:txBody>
                  <a:tcPr marL="91445" marR="91445" marT="45729" marB="45729">
                    <a:noFill/>
                  </a:tcPr>
                </a:tc>
                <a:tc>
                  <a:txBody>
                    <a:bodyPr/>
                    <a:lstStyle/>
                    <a:p>
                      <a:r>
                        <a:rPr lang="en-US" altLang="zh-TW" sz="2600" dirty="0" smtClean="0">
                          <a:solidFill>
                            <a:schemeClr val="accent3">
                              <a:lumMod val="75000"/>
                            </a:schemeClr>
                          </a:solidFill>
                        </a:rPr>
                        <a:t>Star</a:t>
                      </a:r>
                      <a:endParaRPr lang="zh-TW" altLang="en-US" sz="2600" dirty="0">
                        <a:solidFill>
                          <a:schemeClr val="accent3">
                            <a:lumMod val="75000"/>
                          </a:schemeClr>
                        </a:solidFill>
                      </a:endParaRPr>
                    </a:p>
                  </a:txBody>
                  <a:tcPr marL="91445" marR="91445" marT="45729" marB="45729">
                    <a:noFill/>
                  </a:tcPr>
                </a:tc>
                <a:extLst>
                  <a:ext uri="{0D108BD9-81ED-4DB2-BD59-A6C34878D82A}">
                    <a16:rowId xmlns:a16="http://schemas.microsoft.com/office/drawing/2014/main" val="10004"/>
                  </a:ext>
                </a:extLst>
              </a:tr>
              <a:tr h="373207">
                <a:tc>
                  <a:txBody>
                    <a:bodyPr/>
                    <a:lstStyle/>
                    <a:p>
                      <a:r>
                        <a:rPr lang="en-US" altLang="zh-TW" sz="2600" dirty="0" smtClean="0">
                          <a:solidFill>
                            <a:sysClr val="windowText" lastClr="000000"/>
                          </a:solidFill>
                        </a:rPr>
                        <a:t>Connections:</a:t>
                      </a:r>
                      <a:endParaRPr lang="zh-TW" altLang="en-US" sz="2600" dirty="0">
                        <a:solidFill>
                          <a:sysClr val="windowText" lastClr="000000"/>
                        </a:solidFill>
                      </a:endParaRPr>
                    </a:p>
                  </a:txBody>
                  <a:tcPr marL="91445" marR="91445" marT="45729" marB="45729">
                    <a:noFill/>
                  </a:tcPr>
                </a:tc>
                <a:tc>
                  <a:txBody>
                    <a:bodyPr/>
                    <a:lstStyle/>
                    <a:p>
                      <a:r>
                        <a:rPr lang="en-US" altLang="zh-TW" sz="2600" dirty="0" smtClean="0">
                          <a:solidFill>
                            <a:schemeClr val="accent3">
                              <a:lumMod val="75000"/>
                            </a:schemeClr>
                          </a:solidFill>
                        </a:rPr>
                        <a:t>&gt; 2 billion</a:t>
                      </a:r>
                      <a:endParaRPr lang="zh-TW" altLang="en-US" sz="2600" dirty="0">
                        <a:solidFill>
                          <a:schemeClr val="accent3">
                            <a:lumMod val="75000"/>
                          </a:schemeClr>
                        </a:solidFill>
                      </a:endParaRPr>
                    </a:p>
                  </a:txBody>
                  <a:tcPr marL="91445" marR="91445" marT="45729" marB="45729">
                    <a:noFill/>
                  </a:tcPr>
                </a:tc>
                <a:extLst>
                  <a:ext uri="{0D108BD9-81ED-4DB2-BD59-A6C34878D82A}">
                    <a16:rowId xmlns:a16="http://schemas.microsoft.com/office/drawing/2014/main" val="10005"/>
                  </a:ext>
                </a:extLst>
              </a:tr>
              <a:tr h="373207">
                <a:tc>
                  <a:txBody>
                    <a:bodyPr/>
                    <a:lstStyle/>
                    <a:p>
                      <a:r>
                        <a:rPr lang="en-US" altLang="zh-TW" sz="2600" dirty="0" smtClean="0">
                          <a:solidFill>
                            <a:sysClr val="windowText" lastClr="000000"/>
                          </a:solidFill>
                        </a:rPr>
                        <a:t>Modulation:</a:t>
                      </a:r>
                      <a:endParaRPr lang="zh-TW" altLang="en-US" sz="2600" dirty="0">
                        <a:solidFill>
                          <a:sysClr val="windowText" lastClr="000000"/>
                        </a:solidFill>
                      </a:endParaRPr>
                    </a:p>
                  </a:txBody>
                  <a:tcPr marL="91445" marR="91445" marT="45729" marB="45729">
                    <a:noFill/>
                  </a:tcPr>
                </a:tc>
                <a:tc>
                  <a:txBody>
                    <a:bodyPr/>
                    <a:lstStyle/>
                    <a:p>
                      <a:r>
                        <a:rPr lang="en-US" altLang="zh-TW" sz="2600" dirty="0" smtClean="0">
                          <a:solidFill>
                            <a:schemeClr val="accent3">
                              <a:lumMod val="75000"/>
                            </a:schemeClr>
                          </a:solidFill>
                        </a:rPr>
                        <a:t>GFSK @ 2.4 GHz</a:t>
                      </a:r>
                      <a:endParaRPr lang="zh-TW" altLang="en-US" sz="2600" dirty="0">
                        <a:solidFill>
                          <a:schemeClr val="accent3">
                            <a:lumMod val="75000"/>
                          </a:schemeClr>
                        </a:solidFill>
                      </a:endParaRPr>
                    </a:p>
                  </a:txBody>
                  <a:tcPr marL="91445" marR="91445" marT="45729" marB="45729">
                    <a:noFill/>
                  </a:tcPr>
                </a:tc>
                <a:extLst>
                  <a:ext uri="{0D108BD9-81ED-4DB2-BD59-A6C34878D82A}">
                    <a16:rowId xmlns:a16="http://schemas.microsoft.com/office/drawing/2014/main" val="10006"/>
                  </a:ext>
                </a:extLst>
              </a:tr>
              <a:tr h="373207">
                <a:tc>
                  <a:txBody>
                    <a:bodyPr/>
                    <a:lstStyle/>
                    <a:p>
                      <a:r>
                        <a:rPr lang="en-US" altLang="zh-TW" sz="2600" dirty="0" smtClean="0">
                          <a:solidFill>
                            <a:sysClr val="windowText" lastClr="000000"/>
                          </a:solidFill>
                        </a:rPr>
                        <a:t>Robustness:</a:t>
                      </a:r>
                      <a:endParaRPr lang="zh-TW" altLang="en-US" sz="2600" dirty="0">
                        <a:solidFill>
                          <a:sysClr val="windowText" lastClr="000000"/>
                        </a:solidFill>
                      </a:endParaRPr>
                    </a:p>
                  </a:txBody>
                  <a:tcPr marL="91445" marR="91445" marT="45729" marB="45729">
                    <a:noFill/>
                  </a:tcPr>
                </a:tc>
                <a:tc>
                  <a:txBody>
                    <a:bodyPr/>
                    <a:lstStyle/>
                    <a:p>
                      <a:r>
                        <a:rPr lang="en-US" altLang="zh-TW" sz="2600" dirty="0" smtClean="0">
                          <a:solidFill>
                            <a:schemeClr val="accent3">
                              <a:lumMod val="75000"/>
                            </a:schemeClr>
                          </a:solidFill>
                        </a:rPr>
                        <a:t>Adaptive Frequency Hopping,</a:t>
                      </a:r>
                      <a:r>
                        <a:rPr lang="en-US" altLang="zh-TW" sz="2600" baseline="0" dirty="0" smtClean="0">
                          <a:solidFill>
                            <a:schemeClr val="accent3">
                              <a:lumMod val="75000"/>
                            </a:schemeClr>
                          </a:solidFill>
                        </a:rPr>
                        <a:t> 24 bit CRC</a:t>
                      </a:r>
                      <a:endParaRPr lang="zh-TW" altLang="en-US" sz="2600" dirty="0">
                        <a:solidFill>
                          <a:schemeClr val="accent3">
                            <a:lumMod val="75000"/>
                          </a:schemeClr>
                        </a:solidFill>
                      </a:endParaRPr>
                    </a:p>
                  </a:txBody>
                  <a:tcPr marL="91445" marR="91445" marT="45729" marB="45729">
                    <a:noFill/>
                  </a:tcPr>
                </a:tc>
                <a:extLst>
                  <a:ext uri="{0D108BD9-81ED-4DB2-BD59-A6C34878D82A}">
                    <a16:rowId xmlns:a16="http://schemas.microsoft.com/office/drawing/2014/main" val="10007"/>
                  </a:ext>
                </a:extLst>
              </a:tr>
              <a:tr h="373207">
                <a:tc>
                  <a:txBody>
                    <a:bodyPr/>
                    <a:lstStyle/>
                    <a:p>
                      <a:r>
                        <a:rPr lang="en-US" altLang="zh-TW" sz="2600" dirty="0" smtClean="0">
                          <a:solidFill>
                            <a:sysClr val="windowText" lastClr="000000"/>
                          </a:solidFill>
                        </a:rPr>
                        <a:t>Security:</a:t>
                      </a:r>
                      <a:endParaRPr lang="zh-TW" altLang="en-US" sz="2600" dirty="0">
                        <a:solidFill>
                          <a:sysClr val="windowText" lastClr="000000"/>
                        </a:solidFill>
                      </a:endParaRPr>
                    </a:p>
                  </a:txBody>
                  <a:tcPr marL="91445" marR="91445" marT="45729" marB="45729">
                    <a:noFill/>
                  </a:tcPr>
                </a:tc>
                <a:tc>
                  <a:txBody>
                    <a:bodyPr/>
                    <a:lstStyle/>
                    <a:p>
                      <a:r>
                        <a:rPr lang="en-US" altLang="zh-TW" sz="2600" dirty="0" smtClean="0">
                          <a:solidFill>
                            <a:schemeClr val="accent3">
                              <a:lumMod val="75000"/>
                            </a:schemeClr>
                          </a:solidFill>
                        </a:rPr>
                        <a:t>128bit AES CCM</a:t>
                      </a:r>
                      <a:endParaRPr lang="zh-TW" altLang="en-US" sz="2600" dirty="0">
                        <a:solidFill>
                          <a:schemeClr val="accent3">
                            <a:lumMod val="75000"/>
                          </a:schemeClr>
                        </a:solidFill>
                      </a:endParaRPr>
                    </a:p>
                  </a:txBody>
                  <a:tcPr marL="91445" marR="91445" marT="45729" marB="45729">
                    <a:noFill/>
                  </a:tcPr>
                </a:tc>
                <a:extLst>
                  <a:ext uri="{0D108BD9-81ED-4DB2-BD59-A6C34878D82A}">
                    <a16:rowId xmlns:a16="http://schemas.microsoft.com/office/drawing/2014/main" val="10008"/>
                  </a:ext>
                </a:extLst>
              </a:tr>
              <a:tr h="373207">
                <a:tc>
                  <a:txBody>
                    <a:bodyPr/>
                    <a:lstStyle/>
                    <a:p>
                      <a:r>
                        <a:rPr lang="en-US" altLang="zh-TW" sz="2600" dirty="0" smtClean="0">
                          <a:solidFill>
                            <a:sysClr val="windowText" lastClr="000000"/>
                          </a:solidFill>
                        </a:rPr>
                        <a:t>Sleep current:</a:t>
                      </a:r>
                      <a:endParaRPr lang="zh-TW" altLang="en-US" sz="2600" dirty="0">
                        <a:solidFill>
                          <a:sysClr val="windowText" lastClr="000000"/>
                        </a:solidFill>
                      </a:endParaRPr>
                    </a:p>
                  </a:txBody>
                  <a:tcPr marL="91445" marR="91445" marT="45729" marB="45729">
                    <a:noFill/>
                  </a:tcPr>
                </a:tc>
                <a:tc>
                  <a:txBody>
                    <a:bodyPr/>
                    <a:lstStyle/>
                    <a:p>
                      <a:r>
                        <a:rPr lang="en-US" altLang="zh-TW" sz="2600" dirty="0" smtClean="0">
                          <a:solidFill>
                            <a:sysClr val="windowText" lastClr="000000"/>
                          </a:solidFill>
                        </a:rPr>
                        <a:t>~ 1</a:t>
                      </a:r>
                      <a:r>
                        <a:rPr lang="el-GR" altLang="zh-TW" sz="2600" dirty="0" smtClean="0">
                          <a:solidFill>
                            <a:sysClr val="windowText" lastClr="000000"/>
                          </a:solidFill>
                        </a:rPr>
                        <a:t>μ</a:t>
                      </a:r>
                      <a:r>
                        <a:rPr lang="en-US" altLang="zh-TW" sz="2600" dirty="0" smtClean="0">
                          <a:solidFill>
                            <a:sysClr val="windowText" lastClr="000000"/>
                          </a:solidFill>
                        </a:rPr>
                        <a:t>A</a:t>
                      </a:r>
                      <a:endParaRPr lang="zh-TW" altLang="en-US" sz="2600" dirty="0">
                        <a:solidFill>
                          <a:sysClr val="windowText" lastClr="000000"/>
                        </a:solidFill>
                      </a:endParaRPr>
                    </a:p>
                  </a:txBody>
                  <a:tcPr marL="91445" marR="91445" marT="45729" marB="45729">
                    <a:noFill/>
                  </a:tcPr>
                </a:tc>
                <a:extLst>
                  <a:ext uri="{0D108BD9-81ED-4DB2-BD59-A6C34878D82A}">
                    <a16:rowId xmlns:a16="http://schemas.microsoft.com/office/drawing/2014/main" val="10009"/>
                  </a:ext>
                </a:extLst>
              </a:tr>
              <a:tr h="373207">
                <a:tc>
                  <a:txBody>
                    <a:bodyPr/>
                    <a:lstStyle/>
                    <a:p>
                      <a:r>
                        <a:rPr lang="en-US" altLang="zh-TW" sz="2600" dirty="0" smtClean="0">
                          <a:solidFill>
                            <a:sysClr val="windowText" lastClr="000000"/>
                          </a:solidFill>
                        </a:rPr>
                        <a:t>Modes:</a:t>
                      </a:r>
                      <a:endParaRPr lang="zh-TW" altLang="en-US" sz="2600" dirty="0">
                        <a:solidFill>
                          <a:sysClr val="windowText" lastClr="000000"/>
                        </a:solidFill>
                      </a:endParaRPr>
                    </a:p>
                  </a:txBody>
                  <a:tcPr marL="91445" marR="91445" marT="45729" marB="45729">
                    <a:noFill/>
                  </a:tcPr>
                </a:tc>
                <a:tc>
                  <a:txBody>
                    <a:bodyPr/>
                    <a:lstStyle/>
                    <a:p>
                      <a:r>
                        <a:rPr lang="en-US" altLang="zh-TW" sz="2600" dirty="0" smtClean="0">
                          <a:solidFill>
                            <a:schemeClr val="accent3">
                              <a:lumMod val="75000"/>
                            </a:schemeClr>
                          </a:solidFill>
                        </a:rPr>
                        <a:t>Broadcast, Connection, Event Data Models,</a:t>
                      </a:r>
                      <a:r>
                        <a:rPr lang="en-US" altLang="zh-TW" sz="2600" baseline="0" dirty="0" smtClean="0">
                          <a:solidFill>
                            <a:schemeClr val="accent3">
                              <a:lumMod val="75000"/>
                            </a:schemeClr>
                          </a:solidFill>
                        </a:rPr>
                        <a:t> Reads, Writes</a:t>
                      </a:r>
                      <a:endParaRPr lang="zh-TW" altLang="en-US" sz="2600" dirty="0">
                        <a:solidFill>
                          <a:schemeClr val="accent3">
                            <a:lumMod val="75000"/>
                          </a:schemeClr>
                        </a:solidFill>
                      </a:endParaRPr>
                    </a:p>
                  </a:txBody>
                  <a:tcPr marL="91445" marR="91445" marT="45729" marB="45729">
                    <a:noFill/>
                  </a:tcPr>
                </a:tc>
                <a:extLst>
                  <a:ext uri="{0D108BD9-81ED-4DB2-BD59-A6C34878D82A}">
                    <a16:rowId xmlns:a16="http://schemas.microsoft.com/office/drawing/2014/main" val="10010"/>
                  </a:ext>
                </a:extLst>
              </a:tr>
            </a:tbl>
          </a:graphicData>
        </a:graphic>
      </p:graphicFrame>
      <p:sp>
        <p:nvSpPr>
          <p:cNvPr id="4" name="投影片編號版面配置區 3"/>
          <p:cNvSpPr>
            <a:spLocks noGrp="1"/>
          </p:cNvSpPr>
          <p:nvPr>
            <p:ph type="sldNum" sz="quarter" idx="12"/>
          </p:nvPr>
        </p:nvSpPr>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BACE6B65-6343-4290-A5E0-58DC2BB19890}" type="slidenum">
              <a:rPr lang="zh-TW" altLang="en-US">
                <a:solidFill>
                  <a:srgbClr val="898989"/>
                </a:solidFill>
              </a:rPr>
              <a:pPr/>
              <a:t>26</a:t>
            </a:fld>
            <a:endParaRPr lang="zh-TW" altLang="en-US">
              <a:solidFill>
                <a:srgbClr val="898989"/>
              </a:solidFill>
            </a:endParaRPr>
          </a:p>
        </p:txBody>
      </p:sp>
    </p:spTree>
    <p:extLst>
      <p:ext uri="{BB962C8B-B14F-4D97-AF65-F5344CB8AC3E}">
        <p14:creationId xmlns:p14="http://schemas.microsoft.com/office/powerpoint/2010/main" val="31857449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p:cNvSpPr>
            <a:spLocks noGrp="1"/>
          </p:cNvSpPr>
          <p:nvPr>
            <p:ph type="title"/>
          </p:nvPr>
        </p:nvSpPr>
        <p:spPr>
          <a:xfrm>
            <a:off x="457200" y="274638"/>
            <a:ext cx="8229600" cy="777875"/>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Bluetooth low </a:t>
            </a:r>
            <a:r>
              <a:rPr lang="en-US" altLang="zh-TW" sz="3600" b="1" dirty="0" smtClean="0">
                <a:latin typeface="Times New Roman" panose="02020603050405020304" pitchFamily="18" charset="0"/>
                <a:cs typeface="Times New Roman" panose="02020603050405020304" pitchFamily="18" charset="0"/>
              </a:rPr>
              <a:t>energy factsheet #2</a:t>
            </a:r>
            <a:endParaRPr lang="zh-TW" altLang="en-US" sz="3600" b="1" dirty="0" smtClean="0">
              <a:latin typeface="Times New Roman" panose="02020603050405020304" pitchFamily="18" charset="0"/>
              <a:cs typeface="Times New Roman" panose="02020603050405020304" pitchFamily="18" charset="0"/>
            </a:endParaRPr>
          </a:p>
        </p:txBody>
      </p:sp>
      <p:sp>
        <p:nvSpPr>
          <p:cNvPr id="8195" name="內容版面配置區 2"/>
          <p:cNvSpPr>
            <a:spLocks noGrp="1"/>
          </p:cNvSpPr>
          <p:nvPr>
            <p:ph idx="1"/>
          </p:nvPr>
        </p:nvSpPr>
        <p:spPr>
          <a:xfrm>
            <a:off x="457200" y="1125538"/>
            <a:ext cx="8229600" cy="5111750"/>
          </a:xfrm>
        </p:spPr>
        <p:txBody>
          <a:bodyPr>
            <a:normAutofit/>
          </a:bodyPr>
          <a:lstStyle/>
          <a:p>
            <a:r>
              <a:rPr lang="en-US" altLang="zh-TW" b="1" dirty="0" smtClean="0">
                <a:latin typeface="Times New Roman" panose="02020603050405020304" pitchFamily="18" charset="0"/>
                <a:cs typeface="Times New Roman" panose="02020603050405020304" pitchFamily="18" charset="0"/>
              </a:rPr>
              <a:t>Data Throughput</a:t>
            </a:r>
          </a:p>
          <a:p>
            <a:pPr lvl="1"/>
            <a:r>
              <a:rPr lang="en-US" altLang="zh-TW" sz="2800" dirty="0" smtClean="0">
                <a:latin typeface="Times New Roman" panose="02020603050405020304" pitchFamily="18" charset="0"/>
                <a:cs typeface="Times New Roman" panose="02020603050405020304" pitchFamily="18" charset="0"/>
              </a:rPr>
              <a:t>For Bluetooth low energy, data throughput is not a meaningful parameter. It does not support streaming.</a:t>
            </a:r>
          </a:p>
          <a:p>
            <a:pPr lvl="1"/>
            <a:r>
              <a:rPr lang="en-US" altLang="zh-TW" sz="2800" dirty="0" smtClean="0">
                <a:latin typeface="Times New Roman" panose="02020603050405020304" pitchFamily="18" charset="0"/>
                <a:cs typeface="Times New Roman" panose="02020603050405020304" pitchFamily="18" charset="0"/>
              </a:rPr>
              <a:t>It has a data rate of 1Mbps, but is not optimized for file transfer.</a:t>
            </a:r>
          </a:p>
          <a:p>
            <a:pPr lvl="1"/>
            <a:r>
              <a:rPr lang="en-US" altLang="zh-TW" sz="2800" dirty="0" smtClean="0">
                <a:latin typeface="Times New Roman" panose="02020603050405020304" pitchFamily="18" charset="0"/>
                <a:cs typeface="Times New Roman" panose="02020603050405020304" pitchFamily="18" charset="0"/>
              </a:rPr>
              <a:t>It is designed for </a:t>
            </a:r>
            <a:r>
              <a:rPr lang="en-US" altLang="zh-TW" sz="2800" dirty="0" smtClean="0">
                <a:solidFill>
                  <a:srgbClr val="FF0000"/>
                </a:solidFill>
                <a:latin typeface="Times New Roman" panose="02020603050405020304" pitchFamily="18" charset="0"/>
                <a:cs typeface="Times New Roman" panose="02020603050405020304" pitchFamily="18" charset="0"/>
              </a:rPr>
              <a:t>sending small chunks of data</a:t>
            </a:r>
            <a:r>
              <a:rPr lang="en-US" altLang="zh-TW" sz="2800" dirty="0" smtClean="0">
                <a:latin typeface="Times New Roman" panose="02020603050405020304" pitchFamily="18" charset="0"/>
                <a:cs typeface="Times New Roman" panose="02020603050405020304" pitchFamily="18" charset="0"/>
              </a:rPr>
              <a:t> (exposing state)</a:t>
            </a:r>
            <a:endParaRPr lang="zh-TW" altLang="en-US" sz="2800" dirty="0" smtClean="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1A4BF4D5-9D0A-42DC-93F8-EBAC732953D7}" type="slidenum">
              <a:rPr lang="zh-TW" altLang="en-US">
                <a:solidFill>
                  <a:srgbClr val="898989"/>
                </a:solidFill>
              </a:rPr>
              <a:pPr/>
              <a:t>27</a:t>
            </a:fld>
            <a:endParaRPr lang="zh-TW" altLang="en-US">
              <a:solidFill>
                <a:srgbClr val="898989"/>
              </a:solidFill>
            </a:endParaRPr>
          </a:p>
        </p:txBody>
      </p:sp>
    </p:spTree>
    <p:extLst>
      <p:ext uri="{BB962C8B-B14F-4D97-AF65-F5344CB8AC3E}">
        <p14:creationId xmlns:p14="http://schemas.microsoft.com/office/powerpoint/2010/main" val="2866316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p:cNvSpPr>
            <a:spLocks noGrp="1"/>
          </p:cNvSpPr>
          <p:nvPr>
            <p:ph type="title"/>
          </p:nvPr>
        </p:nvSpPr>
        <p:spPr>
          <a:xfrm>
            <a:off x="457200" y="274638"/>
            <a:ext cx="8229600" cy="777875"/>
          </a:xfrm>
        </p:spPr>
        <p:txBody>
          <a:bodyPr>
            <a:normAutofit/>
          </a:bodyPr>
          <a:lstStyle/>
          <a:p>
            <a:r>
              <a:rPr lang="en-US" altLang="zh-TW" sz="3600" dirty="0" smtClean="0">
                <a:latin typeface="Times New Roman" panose="02020603050405020304" pitchFamily="18" charset="0"/>
                <a:cs typeface="Times New Roman" panose="02020603050405020304" pitchFamily="18" charset="0"/>
              </a:rPr>
              <a:t>Bluetooth low energy factsheet #2</a:t>
            </a:r>
            <a:endParaRPr lang="zh-TW" altLang="en-US" sz="3600" dirty="0" smtClean="0">
              <a:latin typeface="Times New Roman" panose="02020603050405020304" pitchFamily="18" charset="0"/>
              <a:cs typeface="Times New Roman" panose="02020603050405020304" pitchFamily="18" charset="0"/>
            </a:endParaRPr>
          </a:p>
        </p:txBody>
      </p:sp>
      <p:sp>
        <p:nvSpPr>
          <p:cNvPr id="8195" name="內容版面配置區 2"/>
          <p:cNvSpPr>
            <a:spLocks noGrp="1"/>
          </p:cNvSpPr>
          <p:nvPr>
            <p:ph idx="1"/>
          </p:nvPr>
        </p:nvSpPr>
        <p:spPr>
          <a:xfrm>
            <a:off x="457200" y="878795"/>
            <a:ext cx="8229600" cy="5111750"/>
          </a:xfrm>
        </p:spPr>
        <p:txBody>
          <a:bodyPr>
            <a:noAutofit/>
          </a:bodyPr>
          <a:lstStyle/>
          <a:p>
            <a:pPr algn="just" fontAlgn="base"/>
            <a:r>
              <a:rPr lang="en-US" sz="2200" dirty="0"/>
              <a:t>BLE (Bluetooth Low Energy) is wireless PAN technology designed and maintained by Bluetooth Special Interest Group (SIG). There are various versions of </a:t>
            </a:r>
            <a:r>
              <a:rPr lang="en-US" sz="2200" dirty="0" err="1"/>
              <a:t>bluetooth</a:t>
            </a:r>
            <a:r>
              <a:rPr lang="en-US" sz="2200" dirty="0"/>
              <a:t>. The version 4.2 and above is referred as BLE. The latest in the series are v5.0 and v5.1. BLE specifications are intended to reduce power consumption and cost of devices while maintaining coverage range. BLE is known as "Bluetooth Smart" where as previous version is known as "</a:t>
            </a:r>
            <a:r>
              <a:rPr lang="en-US" sz="2200" dirty="0" err="1"/>
              <a:t>bluetooth</a:t>
            </a:r>
            <a:r>
              <a:rPr lang="en-US" sz="2200" dirty="0"/>
              <a:t> classic</a:t>
            </a:r>
            <a:r>
              <a:rPr lang="en-US" sz="2200" dirty="0" smtClean="0"/>
              <a:t>".</a:t>
            </a:r>
          </a:p>
          <a:p>
            <a:pPr algn="just" fontAlgn="base"/>
            <a:r>
              <a:rPr lang="en-US" sz="2200" dirty="0" smtClean="0"/>
              <a:t>BLE </a:t>
            </a:r>
            <a:r>
              <a:rPr lang="en-US" sz="2200" dirty="0"/>
              <a:t>is not backward compatible with BR/EDR </a:t>
            </a:r>
            <a:r>
              <a:rPr lang="en-US" sz="2200" dirty="0" smtClean="0"/>
              <a:t>protocols.</a:t>
            </a:r>
            <a:endParaRPr lang="en-US" sz="2200" dirty="0"/>
          </a:p>
          <a:p>
            <a:pPr algn="just" fontAlgn="base"/>
            <a:r>
              <a:rPr lang="en-US" sz="2200" dirty="0" smtClean="0"/>
              <a:t>BLE </a:t>
            </a:r>
            <a:r>
              <a:rPr lang="en-US" sz="2200" dirty="0"/>
              <a:t>uses 2.4 GHz ISM frequency band either in dual mode or single mode. Dual mode supports both </a:t>
            </a:r>
            <a:r>
              <a:rPr lang="en-US" sz="2200" dirty="0" err="1"/>
              <a:t>bluetooth</a:t>
            </a:r>
            <a:r>
              <a:rPr lang="en-US" sz="2200" dirty="0"/>
              <a:t> classic and low energy </a:t>
            </a:r>
            <a:r>
              <a:rPr lang="en-US" sz="2200" dirty="0" smtClean="0"/>
              <a:t>peripherals.</a:t>
            </a:r>
            <a:endParaRPr lang="en-US" sz="2200" dirty="0"/>
          </a:p>
          <a:p>
            <a:pPr algn="just" fontAlgn="base"/>
            <a:r>
              <a:rPr lang="en-US" sz="2200" dirty="0" smtClean="0"/>
              <a:t>All </a:t>
            </a:r>
            <a:r>
              <a:rPr lang="en-US" sz="2200" dirty="0"/>
              <a:t>BLE devices use the GATT profile (Generic Attribute Profile). The GATT protocol provides series of commands for the client to discover information about BLE </a:t>
            </a:r>
            <a:r>
              <a:rPr lang="en-US" sz="2200" dirty="0" smtClean="0"/>
              <a:t>server.</a:t>
            </a:r>
            <a:endParaRPr lang="en-US" sz="2200" dirty="0"/>
          </a:p>
          <a:p>
            <a:pPr algn="just" fontAlgn="base"/>
            <a:r>
              <a:rPr lang="en-US" sz="2200" dirty="0" smtClean="0"/>
              <a:t>The </a:t>
            </a:r>
            <a:r>
              <a:rPr lang="en-US" sz="2200" dirty="0"/>
              <a:t>BLE protocol stack architecture consists of two parts viz. controller and host. Both are interfaced using HCI (Host to Controller Interface</a:t>
            </a:r>
            <a:r>
              <a:rPr lang="en-US" sz="2200" dirty="0" smtClean="0"/>
              <a:t>). Any </a:t>
            </a:r>
            <a:r>
              <a:rPr lang="en-US" sz="2200" dirty="0"/>
              <a:t>profiles and applications run on top of GAP &amp; GATT protocol layers.</a:t>
            </a:r>
          </a:p>
        </p:txBody>
      </p:sp>
      <p:sp>
        <p:nvSpPr>
          <p:cNvPr id="4" name="投影片編號版面配置區 3"/>
          <p:cNvSpPr>
            <a:spLocks noGrp="1"/>
          </p:cNvSpPr>
          <p:nvPr>
            <p:ph type="sldNum" sz="quarter" idx="12"/>
          </p:nvPr>
        </p:nvSpPr>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1A4BF4D5-9D0A-42DC-93F8-EBAC732953D7}" type="slidenum">
              <a:rPr lang="zh-TW" altLang="en-US">
                <a:solidFill>
                  <a:srgbClr val="898989"/>
                </a:solidFill>
              </a:rPr>
              <a:pPr/>
              <a:t>28</a:t>
            </a:fld>
            <a:endParaRPr lang="zh-TW" altLang="en-US">
              <a:solidFill>
                <a:srgbClr val="898989"/>
              </a:solidFill>
            </a:endParaRPr>
          </a:p>
        </p:txBody>
      </p:sp>
    </p:spTree>
    <p:extLst>
      <p:ext uri="{BB962C8B-B14F-4D97-AF65-F5344CB8AC3E}">
        <p14:creationId xmlns:p14="http://schemas.microsoft.com/office/powerpoint/2010/main" val="9407929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標題 1"/>
          <p:cNvSpPr>
            <a:spLocks noGrp="1"/>
          </p:cNvSpPr>
          <p:nvPr>
            <p:ph type="title"/>
          </p:nvPr>
        </p:nvSpPr>
        <p:spPr>
          <a:xfrm>
            <a:off x="457200" y="274638"/>
            <a:ext cx="8229600" cy="777875"/>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Device Modes</a:t>
            </a:r>
            <a:endParaRPr lang="zh-TW" altLang="en-US" sz="3600" b="1" dirty="0" smtClean="0">
              <a:latin typeface="Times New Roman" panose="02020603050405020304" pitchFamily="18" charset="0"/>
              <a:cs typeface="Times New Roman" panose="02020603050405020304" pitchFamily="18" charset="0"/>
            </a:endParaRPr>
          </a:p>
        </p:txBody>
      </p:sp>
      <p:sp>
        <p:nvSpPr>
          <p:cNvPr id="11267" name="內容版面配置區 2"/>
          <p:cNvSpPr>
            <a:spLocks noGrp="1"/>
          </p:cNvSpPr>
          <p:nvPr>
            <p:ph idx="1"/>
          </p:nvPr>
        </p:nvSpPr>
        <p:spPr>
          <a:xfrm>
            <a:off x="457200" y="1125538"/>
            <a:ext cx="8229600" cy="5111750"/>
          </a:xfrm>
        </p:spPr>
        <p:txBody>
          <a:bodyPr>
            <a:normAutofit/>
          </a:bodyPr>
          <a:lstStyle/>
          <a:p>
            <a:r>
              <a:rPr lang="en-US" altLang="zh-TW" sz="2600" b="1" dirty="0" smtClean="0">
                <a:latin typeface="Times New Roman" panose="02020603050405020304" pitchFamily="18" charset="0"/>
                <a:cs typeface="Times New Roman" panose="02020603050405020304" pitchFamily="18" charset="0"/>
              </a:rPr>
              <a:t>Dual Mode</a:t>
            </a:r>
          </a:p>
          <a:p>
            <a:pPr lvl="1"/>
            <a:r>
              <a:rPr lang="en-US" altLang="zh-TW" sz="2600" dirty="0" smtClean="0">
                <a:latin typeface="Times New Roman" panose="02020603050405020304" pitchFamily="18" charset="0"/>
                <a:cs typeface="Times New Roman" panose="02020603050405020304" pitchFamily="18" charset="0"/>
              </a:rPr>
              <a:t>Bluetooth BR/EDR and LE</a:t>
            </a:r>
          </a:p>
          <a:p>
            <a:pPr lvl="1"/>
            <a:r>
              <a:rPr lang="en-US" altLang="zh-TW" sz="2600" dirty="0" smtClean="0">
                <a:latin typeface="Times New Roman" panose="02020603050405020304" pitchFamily="18" charset="0"/>
                <a:cs typeface="Times New Roman" panose="02020603050405020304" pitchFamily="18" charset="0"/>
              </a:rPr>
              <a:t>Used anywhere that BR/EDR</a:t>
            </a:r>
            <a:br>
              <a:rPr lang="en-US" altLang="zh-TW" sz="2600" dirty="0" smtClean="0">
                <a:latin typeface="Times New Roman" panose="02020603050405020304" pitchFamily="18" charset="0"/>
                <a:cs typeface="Times New Roman" panose="02020603050405020304" pitchFamily="18" charset="0"/>
              </a:rPr>
            </a:br>
            <a:r>
              <a:rPr lang="en-US" altLang="zh-TW" sz="2600" dirty="0" smtClean="0">
                <a:latin typeface="Times New Roman" panose="02020603050405020304" pitchFamily="18" charset="0"/>
                <a:cs typeface="Times New Roman" panose="02020603050405020304" pitchFamily="18" charset="0"/>
              </a:rPr>
              <a:t>is used today</a:t>
            </a:r>
          </a:p>
          <a:p>
            <a:pPr lvl="1"/>
            <a:endParaRPr lang="en-US" altLang="zh-TW" sz="2600" dirty="0" smtClean="0">
              <a:latin typeface="Times New Roman" panose="02020603050405020304" pitchFamily="18" charset="0"/>
              <a:cs typeface="Times New Roman" panose="02020603050405020304" pitchFamily="18" charset="0"/>
            </a:endParaRPr>
          </a:p>
          <a:p>
            <a:r>
              <a:rPr lang="en-US" altLang="zh-TW" sz="2600" b="1" dirty="0" smtClean="0">
                <a:latin typeface="Times New Roman" panose="02020603050405020304" pitchFamily="18" charset="0"/>
                <a:cs typeface="Times New Roman" panose="02020603050405020304" pitchFamily="18" charset="0"/>
              </a:rPr>
              <a:t>Single Mode</a:t>
            </a:r>
          </a:p>
          <a:p>
            <a:pPr lvl="1"/>
            <a:r>
              <a:rPr lang="en-US" altLang="zh-TW" sz="2600" dirty="0" smtClean="0">
                <a:latin typeface="Times New Roman" panose="02020603050405020304" pitchFamily="18" charset="0"/>
                <a:cs typeface="Times New Roman" panose="02020603050405020304" pitchFamily="18" charset="0"/>
              </a:rPr>
              <a:t>Implements only Bluetooth low energy</a:t>
            </a:r>
          </a:p>
          <a:p>
            <a:pPr lvl="1"/>
            <a:r>
              <a:rPr lang="en-US" altLang="zh-TW" sz="2600" dirty="0" smtClean="0">
                <a:latin typeface="Times New Roman" panose="02020603050405020304" pitchFamily="18" charset="0"/>
                <a:cs typeface="Times New Roman" panose="02020603050405020304" pitchFamily="18" charset="0"/>
              </a:rPr>
              <a:t>Will be used in</a:t>
            </a:r>
            <a:br>
              <a:rPr lang="en-US" altLang="zh-TW" sz="2600" dirty="0" smtClean="0">
                <a:latin typeface="Times New Roman" panose="02020603050405020304" pitchFamily="18" charset="0"/>
                <a:cs typeface="Times New Roman" panose="02020603050405020304" pitchFamily="18" charset="0"/>
              </a:rPr>
            </a:br>
            <a:r>
              <a:rPr lang="en-US" altLang="zh-TW" sz="2600" dirty="0" smtClean="0">
                <a:latin typeface="Times New Roman" panose="02020603050405020304" pitchFamily="18" charset="0"/>
                <a:cs typeface="Times New Roman" panose="02020603050405020304" pitchFamily="18" charset="0"/>
              </a:rPr>
              <a:t>new devices / applications</a:t>
            </a:r>
          </a:p>
        </p:txBody>
      </p:sp>
      <p:sp>
        <p:nvSpPr>
          <p:cNvPr id="4" name="投影片編號版面配置區 3"/>
          <p:cNvSpPr>
            <a:spLocks noGrp="1"/>
          </p:cNvSpPr>
          <p:nvPr>
            <p:ph type="sldNum" sz="quarter" idx="12"/>
          </p:nvPr>
        </p:nvSpPr>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F144A2A8-2DA6-4A34-8B81-D602206420AC}" type="slidenum">
              <a:rPr lang="zh-TW" altLang="en-US">
                <a:solidFill>
                  <a:srgbClr val="898989"/>
                </a:solidFill>
              </a:rPr>
              <a:pPr/>
              <a:t>29</a:t>
            </a:fld>
            <a:endParaRPr lang="zh-TW" altLang="en-US">
              <a:solidFill>
                <a:srgbClr val="898989"/>
              </a:solidFill>
            </a:endParaRPr>
          </a:p>
        </p:txBody>
      </p:sp>
      <p:pic>
        <p:nvPicPr>
          <p:cNvPr id="112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913" y="1052513"/>
            <a:ext cx="2809875"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888" y="5084763"/>
            <a:ext cx="1100137" cy="1433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288" y="3644900"/>
            <a:ext cx="1549400" cy="209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717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Times New Roman" panose="02020603050405020304" pitchFamily="18" charset="0"/>
                <a:cs typeface="Times New Roman" panose="02020603050405020304" pitchFamily="18" charset="0"/>
              </a:rPr>
              <a:t>Layer’s - Architecture of </a:t>
            </a:r>
            <a:r>
              <a:rPr lang="en-US" sz="3600" b="1" dirty="0" err="1" smtClean="0">
                <a:latin typeface="Times New Roman" panose="02020603050405020304" pitchFamily="18" charset="0"/>
                <a:cs typeface="Times New Roman" panose="02020603050405020304" pitchFamily="18" charset="0"/>
              </a:rPr>
              <a:t>IoT</a:t>
            </a:r>
            <a:endParaRPr lang="en-US" sz="3600" b="1"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stretch>
            <a:fillRect/>
          </a:stretch>
        </p:blipFill>
        <p:spPr>
          <a:xfrm>
            <a:off x="1148272" y="1916001"/>
            <a:ext cx="6847455" cy="3930617"/>
          </a:xfrm>
          <a:prstGeom prst="rect">
            <a:avLst/>
          </a:prstGeom>
        </p:spPr>
      </p:pic>
      <p:sp>
        <p:nvSpPr>
          <p:cNvPr id="6" name="TextBox 5"/>
          <p:cNvSpPr txBox="1"/>
          <p:nvPr/>
        </p:nvSpPr>
        <p:spPr>
          <a:xfrm>
            <a:off x="2202873" y="5846618"/>
            <a:ext cx="1363258" cy="492443"/>
          </a:xfrm>
          <a:prstGeom prst="rect">
            <a:avLst/>
          </a:prstGeom>
          <a:noFill/>
        </p:spPr>
        <p:txBody>
          <a:bodyPr wrap="none" rtlCol="0">
            <a:spAutoFit/>
          </a:bodyPr>
          <a:lstStyle/>
          <a:p>
            <a:r>
              <a:rPr lang="en-US" sz="2600" b="1" dirty="0" smtClean="0">
                <a:latin typeface="Times New Roman" panose="02020603050405020304" pitchFamily="18" charset="0"/>
                <a:cs typeface="Times New Roman" panose="02020603050405020304" pitchFamily="18" charset="0"/>
              </a:rPr>
              <a:t>3 Layer </a:t>
            </a:r>
            <a:endParaRPr lang="en-US" sz="26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5721928" y="5846618"/>
            <a:ext cx="1363258" cy="492443"/>
          </a:xfrm>
          <a:prstGeom prst="rect">
            <a:avLst/>
          </a:prstGeom>
          <a:noFill/>
        </p:spPr>
        <p:txBody>
          <a:bodyPr wrap="none" rtlCol="0">
            <a:spAutoFit/>
          </a:bodyPr>
          <a:lstStyle/>
          <a:p>
            <a:r>
              <a:rPr lang="en-US" sz="2600" b="1" dirty="0">
                <a:latin typeface="Times New Roman" panose="02020603050405020304" pitchFamily="18" charset="0"/>
                <a:cs typeface="Times New Roman" panose="02020603050405020304" pitchFamily="18" charset="0"/>
              </a:rPr>
              <a:t>5</a:t>
            </a:r>
            <a:r>
              <a:rPr lang="en-US" sz="2600" b="1" dirty="0" smtClean="0">
                <a:latin typeface="Times New Roman" panose="02020603050405020304" pitchFamily="18" charset="0"/>
                <a:cs typeface="Times New Roman" panose="02020603050405020304" pitchFamily="18" charset="0"/>
              </a:rPr>
              <a:t> Layer </a:t>
            </a:r>
            <a:endParaRPr lang="en-US" sz="2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009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標題 1"/>
          <p:cNvSpPr>
            <a:spLocks noGrp="1"/>
          </p:cNvSpPr>
          <p:nvPr>
            <p:ph type="title"/>
          </p:nvPr>
        </p:nvSpPr>
        <p:spPr>
          <a:xfrm>
            <a:off x="457200" y="274638"/>
            <a:ext cx="8229600" cy="777875"/>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Device Modes</a:t>
            </a:r>
            <a:endParaRPr lang="zh-TW" altLang="en-US" sz="3600" b="1" dirty="0" smtClean="0">
              <a:latin typeface="Times New Roman" panose="02020603050405020304" pitchFamily="18" charset="0"/>
              <a:cs typeface="Times New Roman" panose="02020603050405020304" pitchFamily="18" charset="0"/>
            </a:endParaRPr>
          </a:p>
        </p:txBody>
      </p:sp>
      <p:sp>
        <p:nvSpPr>
          <p:cNvPr id="12291" name="內容版面配置區 2"/>
          <p:cNvSpPr>
            <a:spLocks noGrp="1"/>
          </p:cNvSpPr>
          <p:nvPr>
            <p:ph idx="1"/>
          </p:nvPr>
        </p:nvSpPr>
        <p:spPr>
          <a:xfrm>
            <a:off x="457200" y="1125538"/>
            <a:ext cx="8229600" cy="5111750"/>
          </a:xfrm>
        </p:spPr>
        <p:txBody>
          <a:bodyPr/>
          <a:lstStyle/>
          <a:p>
            <a:r>
              <a:rPr lang="en-US" altLang="zh-TW" b="1" dirty="0" smtClean="0"/>
              <a:t>Dual mode + single modes</a:t>
            </a:r>
            <a:endParaRPr lang="zh-TW" altLang="en-US" b="1" dirty="0" smtClean="0"/>
          </a:p>
        </p:txBody>
      </p:sp>
      <p:sp>
        <p:nvSpPr>
          <p:cNvPr id="4" name="投影片編號版面配置區 3"/>
          <p:cNvSpPr>
            <a:spLocks noGrp="1"/>
          </p:cNvSpPr>
          <p:nvPr>
            <p:ph type="sldNum" sz="quarter" idx="12"/>
          </p:nvPr>
        </p:nvSpPr>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D1C21555-4BEF-47DA-B832-1191B41FEF35}" type="slidenum">
              <a:rPr lang="zh-TW" altLang="en-US">
                <a:solidFill>
                  <a:srgbClr val="898989"/>
                </a:solidFill>
              </a:rPr>
              <a:pPr/>
              <a:t>30</a:t>
            </a:fld>
            <a:endParaRPr lang="zh-TW" altLang="en-US">
              <a:solidFill>
                <a:srgbClr val="898989"/>
              </a:solidFill>
            </a:endParaRPr>
          </a:p>
        </p:txBody>
      </p:sp>
      <p:pic>
        <p:nvPicPr>
          <p:cNvPr id="122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725" y="2347913"/>
            <a:ext cx="6686550"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4" name="文字方塊 4"/>
          <p:cNvSpPr txBox="1">
            <a:spLocks noChangeArrowheads="1"/>
          </p:cNvSpPr>
          <p:nvPr/>
        </p:nvSpPr>
        <p:spPr bwMode="auto">
          <a:xfrm>
            <a:off x="1201738" y="1844675"/>
            <a:ext cx="1512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kumimoji="0" lang="en-US" altLang="zh-TW"/>
              <a:t>BR/EDR stack</a:t>
            </a:r>
            <a:endParaRPr kumimoji="0" lang="zh-TW" altLang="en-US"/>
          </a:p>
        </p:txBody>
      </p:sp>
      <p:sp>
        <p:nvSpPr>
          <p:cNvPr id="12295" name="文字方塊 6"/>
          <p:cNvSpPr txBox="1">
            <a:spLocks noChangeArrowheads="1"/>
          </p:cNvSpPr>
          <p:nvPr/>
        </p:nvSpPr>
        <p:spPr bwMode="auto">
          <a:xfrm>
            <a:off x="3563938" y="1844675"/>
            <a:ext cx="1871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kumimoji="0" lang="en-US" altLang="zh-TW"/>
              <a:t>Dual-mode stack</a:t>
            </a:r>
            <a:endParaRPr kumimoji="0" lang="zh-TW" altLang="en-US"/>
          </a:p>
        </p:txBody>
      </p:sp>
      <p:sp>
        <p:nvSpPr>
          <p:cNvPr id="12296" name="文字方塊 7"/>
          <p:cNvSpPr txBox="1">
            <a:spLocks noChangeArrowheads="1"/>
          </p:cNvSpPr>
          <p:nvPr/>
        </p:nvSpPr>
        <p:spPr bwMode="auto">
          <a:xfrm>
            <a:off x="6300788" y="1844675"/>
            <a:ext cx="1871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kumimoji="0" lang="en-US" altLang="zh-TW"/>
              <a:t>Single-mode stack</a:t>
            </a:r>
            <a:endParaRPr kumimoji="0" lang="zh-TW" altLang="en-US"/>
          </a:p>
        </p:txBody>
      </p:sp>
    </p:spTree>
    <p:extLst>
      <p:ext uri="{BB962C8B-B14F-4D97-AF65-F5344CB8AC3E}">
        <p14:creationId xmlns:p14="http://schemas.microsoft.com/office/powerpoint/2010/main" val="3479532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標題 1"/>
          <p:cNvSpPr>
            <a:spLocks noGrp="1"/>
          </p:cNvSpPr>
          <p:nvPr>
            <p:ph type="title"/>
          </p:nvPr>
        </p:nvSpPr>
        <p:spPr>
          <a:xfrm>
            <a:off x="457200" y="274638"/>
            <a:ext cx="8229600" cy="777875"/>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Bluetooth Low Energy Architecture</a:t>
            </a:r>
            <a:endParaRPr lang="zh-TW" altLang="en-US" sz="3600" b="1" dirty="0" smtClean="0">
              <a:latin typeface="Times New Roman" panose="02020603050405020304" pitchFamily="18" charset="0"/>
              <a:cs typeface="Times New Roman" panose="02020603050405020304" pitchFamily="18" charset="0"/>
            </a:endParaRPr>
          </a:p>
        </p:txBody>
      </p:sp>
      <p:sp>
        <p:nvSpPr>
          <p:cNvPr id="10243" name="內容版面配置區 2"/>
          <p:cNvSpPr>
            <a:spLocks noGrp="1"/>
          </p:cNvSpPr>
          <p:nvPr>
            <p:ph idx="1"/>
          </p:nvPr>
        </p:nvSpPr>
        <p:spPr>
          <a:xfrm>
            <a:off x="457200" y="1125538"/>
            <a:ext cx="8229600" cy="5111750"/>
          </a:xfrm>
        </p:spPr>
        <p:txBody>
          <a:bodyPr/>
          <a:lstStyle/>
          <a:p>
            <a:endParaRPr lang="zh-TW" altLang="en-US" smtClean="0"/>
          </a:p>
        </p:txBody>
      </p:sp>
      <p:sp>
        <p:nvSpPr>
          <p:cNvPr id="4" name="投影片編號版面配置區 3"/>
          <p:cNvSpPr>
            <a:spLocks noGrp="1"/>
          </p:cNvSpPr>
          <p:nvPr>
            <p:ph type="sldNum" sz="quarter" idx="12"/>
          </p:nvPr>
        </p:nvSpPr>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11C97FE2-8AB8-494F-807D-BE4CD2A17F9A}" type="slidenum">
              <a:rPr lang="zh-TW" altLang="en-US">
                <a:solidFill>
                  <a:srgbClr val="898989"/>
                </a:solidFill>
              </a:rPr>
              <a:pPr/>
              <a:t>31</a:t>
            </a:fld>
            <a:endParaRPr lang="zh-TW" altLang="en-US">
              <a:solidFill>
                <a:srgbClr val="898989"/>
              </a:solidFill>
            </a:endParaRPr>
          </a:p>
        </p:txBody>
      </p:sp>
      <p:pic>
        <p:nvPicPr>
          <p:cNvPr id="2" name="Picture 1"/>
          <p:cNvPicPr>
            <a:picLocks noChangeAspect="1"/>
          </p:cNvPicPr>
          <p:nvPr/>
        </p:nvPicPr>
        <p:blipFill>
          <a:blip r:embed="rId3"/>
          <a:stretch>
            <a:fillRect/>
          </a:stretch>
        </p:blipFill>
        <p:spPr>
          <a:xfrm>
            <a:off x="1406762" y="1171576"/>
            <a:ext cx="7280038" cy="4657726"/>
          </a:xfrm>
          <a:prstGeom prst="rect">
            <a:avLst/>
          </a:prstGeom>
        </p:spPr>
      </p:pic>
    </p:spTree>
    <p:extLst>
      <p:ext uri="{BB962C8B-B14F-4D97-AF65-F5344CB8AC3E}">
        <p14:creationId xmlns:p14="http://schemas.microsoft.com/office/powerpoint/2010/main" val="4047744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標題 1"/>
          <p:cNvSpPr>
            <a:spLocks noGrp="1"/>
          </p:cNvSpPr>
          <p:nvPr>
            <p:ph type="title"/>
          </p:nvPr>
        </p:nvSpPr>
        <p:spPr>
          <a:xfrm>
            <a:off x="457200" y="274638"/>
            <a:ext cx="8229600" cy="777875"/>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Physical Layer</a:t>
            </a:r>
            <a:endParaRPr lang="zh-TW" altLang="en-US" sz="3600" b="1" dirty="0" smtClean="0">
              <a:latin typeface="Times New Roman" panose="02020603050405020304" pitchFamily="18" charset="0"/>
              <a:cs typeface="Times New Roman" panose="02020603050405020304" pitchFamily="18" charset="0"/>
            </a:endParaRPr>
          </a:p>
        </p:txBody>
      </p:sp>
      <p:sp>
        <p:nvSpPr>
          <p:cNvPr id="13315" name="內容版面配置區 2"/>
          <p:cNvSpPr>
            <a:spLocks noGrp="1"/>
          </p:cNvSpPr>
          <p:nvPr>
            <p:ph idx="1"/>
          </p:nvPr>
        </p:nvSpPr>
        <p:spPr>
          <a:xfrm>
            <a:off x="457200" y="907824"/>
            <a:ext cx="8570686" cy="5111750"/>
          </a:xfrm>
        </p:spPr>
        <p:txBody>
          <a:bodyPr>
            <a:noAutofit/>
          </a:bodyPr>
          <a:lstStyle/>
          <a:p>
            <a:r>
              <a:rPr lang="en-US" altLang="zh-TW" sz="2400" dirty="0" smtClean="0"/>
              <a:t>2.4 GHz ISM band</a:t>
            </a:r>
          </a:p>
          <a:p>
            <a:r>
              <a:rPr lang="en-US" altLang="zh-TW" sz="2400" dirty="0" smtClean="0"/>
              <a:t>1Mbps GFSK</a:t>
            </a:r>
          </a:p>
          <a:p>
            <a:pPr lvl="1"/>
            <a:r>
              <a:rPr lang="en-US" altLang="zh-TW" dirty="0" smtClean="0"/>
              <a:t> Larger modulation index than Bluetooth BR (which means better range)</a:t>
            </a:r>
          </a:p>
          <a:p>
            <a:r>
              <a:rPr lang="en-US" altLang="zh-TW" sz="2400" dirty="0" smtClean="0"/>
              <a:t>40 Channels on 2 MHz </a:t>
            </a:r>
            <a:r>
              <a:rPr lang="en-US" altLang="zh-TW" sz="2400" dirty="0" smtClean="0"/>
              <a:t>spacing</a:t>
            </a:r>
          </a:p>
          <a:p>
            <a:r>
              <a:rPr lang="en-US" sz="2400" dirty="0" smtClean="0"/>
              <a:t>The </a:t>
            </a:r>
            <a:r>
              <a:rPr lang="en-US" sz="2400" dirty="0"/>
              <a:t>transmitter uses GFSK modulation and operates at unlicensed 2.4 GHz frequency </a:t>
            </a:r>
            <a:r>
              <a:rPr lang="en-US" sz="2400" dirty="0" smtClean="0"/>
              <a:t>band.</a:t>
            </a:r>
          </a:p>
          <a:p>
            <a:r>
              <a:rPr lang="en-US" sz="2400" dirty="0" smtClean="0"/>
              <a:t>Using </a:t>
            </a:r>
            <a:r>
              <a:rPr lang="en-US" sz="2400" dirty="0"/>
              <a:t>this PHY layer, BLE offers data rates of 1 Mbps (Bluetooth v4.2)/2 Mbps (Bluetooth v5.0</a:t>
            </a:r>
            <a:r>
              <a:rPr lang="en-US" sz="2400" dirty="0" smtClean="0"/>
              <a:t>).</a:t>
            </a:r>
          </a:p>
          <a:p>
            <a:r>
              <a:rPr lang="en-US" sz="2400" dirty="0" smtClean="0"/>
              <a:t>It </a:t>
            </a:r>
            <a:r>
              <a:rPr lang="en-US" sz="2400" dirty="0"/>
              <a:t>uses frequency hopping </a:t>
            </a:r>
            <a:r>
              <a:rPr lang="en-US" sz="2400" dirty="0" smtClean="0"/>
              <a:t>transceiver.</a:t>
            </a:r>
          </a:p>
          <a:p>
            <a:r>
              <a:rPr lang="en-US" sz="2400" dirty="0" smtClean="0"/>
              <a:t>Two modulation </a:t>
            </a:r>
            <a:r>
              <a:rPr lang="en-US" sz="2400" dirty="0"/>
              <a:t>schemes are specified to deliver 1 </a:t>
            </a:r>
            <a:r>
              <a:rPr lang="en-US" sz="2400" dirty="0" err="1"/>
              <a:t>Msym</a:t>
            </a:r>
            <a:r>
              <a:rPr lang="en-US" sz="2400" dirty="0"/>
              <a:t>/s and 2 </a:t>
            </a:r>
            <a:r>
              <a:rPr lang="en-US" sz="2400" dirty="0" err="1" smtClean="0"/>
              <a:t>Msym</a:t>
            </a:r>
            <a:r>
              <a:rPr lang="en-US" sz="2400" dirty="0" smtClean="0"/>
              <a:t>/s.</a:t>
            </a:r>
          </a:p>
          <a:p>
            <a:r>
              <a:rPr lang="en-US" sz="2400" dirty="0" smtClean="0"/>
              <a:t>Two </a:t>
            </a:r>
            <a:r>
              <a:rPr lang="en-US" sz="2400" dirty="0"/>
              <a:t>PHY layer variants are specified viz. </a:t>
            </a:r>
            <a:r>
              <a:rPr lang="en-US" sz="2400" dirty="0" err="1"/>
              <a:t>uncoded</a:t>
            </a:r>
            <a:r>
              <a:rPr lang="en-US" sz="2400" dirty="0"/>
              <a:t> and coded.</a:t>
            </a:r>
            <a:r>
              <a:rPr lang="en-US" sz="2400" dirty="0"/>
              <a:t/>
            </a:r>
            <a:br>
              <a:rPr lang="en-US" sz="2400" dirty="0"/>
            </a:br>
            <a:r>
              <a:rPr lang="en-US" sz="2400" dirty="0" smtClean="0"/>
              <a:t>A </a:t>
            </a:r>
            <a:r>
              <a:rPr lang="en-US" sz="2400" dirty="0"/>
              <a:t>Time Division Duplex (TDD) topology is employed in both of the PHY modes.</a:t>
            </a:r>
            <a:endParaRPr lang="en-US" altLang="zh-TW" sz="2400" dirty="0" smtClean="0"/>
          </a:p>
        </p:txBody>
      </p:sp>
      <p:sp>
        <p:nvSpPr>
          <p:cNvPr id="4" name="投影片編號版面配置區 3"/>
          <p:cNvSpPr>
            <a:spLocks noGrp="1"/>
          </p:cNvSpPr>
          <p:nvPr>
            <p:ph type="sldNum" sz="quarter" idx="12"/>
          </p:nvPr>
        </p:nvSpPr>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2CA55090-B8D2-4827-BE1B-7AF26D0E4AE1}" type="slidenum">
              <a:rPr lang="zh-TW" altLang="en-US">
                <a:solidFill>
                  <a:srgbClr val="898989"/>
                </a:solidFill>
              </a:rPr>
              <a:pPr/>
              <a:t>32</a:t>
            </a:fld>
            <a:endParaRPr lang="zh-TW" altLang="en-US">
              <a:solidFill>
                <a:srgbClr val="898989"/>
              </a:solidFill>
            </a:endParaRPr>
          </a:p>
        </p:txBody>
      </p:sp>
    </p:spTree>
    <p:extLst>
      <p:ext uri="{BB962C8B-B14F-4D97-AF65-F5344CB8AC3E}">
        <p14:creationId xmlns:p14="http://schemas.microsoft.com/office/powerpoint/2010/main" val="9300330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1"/>
          <p:cNvSpPr>
            <a:spLocks noGrp="1"/>
          </p:cNvSpPr>
          <p:nvPr>
            <p:ph type="title"/>
          </p:nvPr>
        </p:nvSpPr>
        <p:spPr>
          <a:xfrm>
            <a:off x="457200" y="274638"/>
            <a:ext cx="8229600" cy="777875"/>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Link Layer</a:t>
            </a:r>
            <a:endParaRPr lang="zh-TW" altLang="en-US" sz="3600" b="1" dirty="0" smtClean="0">
              <a:latin typeface="Times New Roman" panose="02020603050405020304" pitchFamily="18" charset="0"/>
              <a:cs typeface="Times New Roman" panose="02020603050405020304" pitchFamily="18" charset="0"/>
            </a:endParaRPr>
          </a:p>
        </p:txBody>
      </p:sp>
      <p:sp>
        <p:nvSpPr>
          <p:cNvPr id="16387" name="內容版面配置區 2"/>
          <p:cNvSpPr>
            <a:spLocks noGrp="1"/>
          </p:cNvSpPr>
          <p:nvPr>
            <p:ph idx="1"/>
          </p:nvPr>
        </p:nvSpPr>
        <p:spPr>
          <a:xfrm>
            <a:off x="457200" y="1125538"/>
            <a:ext cx="8229600" cy="5111750"/>
          </a:xfrm>
        </p:spPr>
        <p:txBody>
          <a:bodyPr/>
          <a:lstStyle/>
          <a:p>
            <a:r>
              <a:rPr lang="en-US" altLang="zh-TW" b="1" dirty="0" smtClean="0"/>
              <a:t>Link Layer state machine</a:t>
            </a:r>
            <a:endParaRPr lang="zh-TW" altLang="en-US" b="1" dirty="0" smtClean="0"/>
          </a:p>
        </p:txBody>
      </p:sp>
      <p:sp>
        <p:nvSpPr>
          <p:cNvPr id="4" name="投影片編號版面配置區 3"/>
          <p:cNvSpPr>
            <a:spLocks noGrp="1"/>
          </p:cNvSpPr>
          <p:nvPr>
            <p:ph type="sldNum" sz="quarter" idx="12"/>
          </p:nvPr>
        </p:nvSpPr>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2C26F6B4-6A47-406E-837F-F45D2DDD4EE6}" type="slidenum">
              <a:rPr lang="zh-TW" altLang="en-US">
                <a:solidFill>
                  <a:srgbClr val="898989"/>
                </a:solidFill>
              </a:rPr>
              <a:pPr/>
              <a:t>33</a:t>
            </a:fld>
            <a:endParaRPr lang="zh-TW" altLang="en-US">
              <a:solidFill>
                <a:srgbClr val="898989"/>
              </a:solidFill>
            </a:endParaRPr>
          </a:p>
        </p:txBody>
      </p:sp>
      <p:pic>
        <p:nvPicPr>
          <p:cNvPr id="163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2214563"/>
            <a:ext cx="6604000" cy="426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手繪多邊形 6"/>
          <p:cNvSpPr/>
          <p:nvPr/>
        </p:nvSpPr>
        <p:spPr>
          <a:xfrm>
            <a:off x="4767263" y="3100388"/>
            <a:ext cx="1809750" cy="2522537"/>
          </a:xfrm>
          <a:custGeom>
            <a:avLst/>
            <a:gdLst>
              <a:gd name="connsiteX0" fmla="*/ 267437 w 1810232"/>
              <a:gd name="connsiteY0" fmla="*/ 0 h 2522482"/>
              <a:gd name="connsiteX1" fmla="*/ 120292 w 1810232"/>
              <a:gd name="connsiteY1" fmla="*/ 914400 h 2522482"/>
              <a:gd name="connsiteX2" fmla="*/ 1801948 w 1810232"/>
              <a:gd name="connsiteY2" fmla="*/ 1051034 h 2522482"/>
              <a:gd name="connsiteX3" fmla="*/ 645810 w 1810232"/>
              <a:gd name="connsiteY3" fmla="*/ 2522482 h 2522482"/>
            </a:gdLst>
            <a:ahLst/>
            <a:cxnLst>
              <a:cxn ang="0">
                <a:pos x="connsiteX0" y="connsiteY0"/>
              </a:cxn>
              <a:cxn ang="0">
                <a:pos x="connsiteX1" y="connsiteY1"/>
              </a:cxn>
              <a:cxn ang="0">
                <a:pos x="connsiteX2" y="connsiteY2"/>
              </a:cxn>
              <a:cxn ang="0">
                <a:pos x="connsiteX3" y="connsiteY3"/>
              </a:cxn>
            </a:cxnLst>
            <a:rect l="l" t="t" r="r" b="b"/>
            <a:pathLst>
              <a:path w="1810232" h="2522482">
                <a:moveTo>
                  <a:pt x="267437" y="0"/>
                </a:moveTo>
                <a:cubicBezTo>
                  <a:pt x="65988" y="369614"/>
                  <a:pt x="-135460" y="739228"/>
                  <a:pt x="120292" y="914400"/>
                </a:cubicBezTo>
                <a:cubicBezTo>
                  <a:pt x="376044" y="1089572"/>
                  <a:pt x="1714362" y="783020"/>
                  <a:pt x="1801948" y="1051034"/>
                </a:cubicBezTo>
                <a:cubicBezTo>
                  <a:pt x="1889534" y="1319048"/>
                  <a:pt x="1267672" y="1920765"/>
                  <a:pt x="645810" y="2522482"/>
                </a:cubicBezTo>
              </a:path>
            </a:pathLst>
          </a:custGeom>
          <a:ln>
            <a:tailEnd type="triangle"/>
          </a:ln>
        </p:spPr>
        <p:style>
          <a:lnRef idx="3">
            <a:schemeClr val="accent6"/>
          </a:lnRef>
          <a:fillRef idx="0">
            <a:schemeClr val="accent6"/>
          </a:fillRef>
          <a:effectRef idx="2">
            <a:schemeClr val="accent6"/>
          </a:effectRef>
          <a:fontRef idx="minor">
            <a:schemeClr val="tx1"/>
          </a:fontRef>
        </p:style>
        <p:txBody>
          <a:bodyPr anchor="ctr"/>
          <a:lstStyle/>
          <a:p>
            <a:pPr algn="ctr" fontAlgn="auto">
              <a:spcBef>
                <a:spcPts val="0"/>
              </a:spcBef>
              <a:spcAft>
                <a:spcPts val="0"/>
              </a:spcAft>
              <a:defRPr/>
            </a:pPr>
            <a:endParaRPr kumimoji="0" lang="zh-TW" altLang="en-US"/>
          </a:p>
        </p:txBody>
      </p:sp>
      <p:sp>
        <p:nvSpPr>
          <p:cNvPr id="8" name="手繪多邊形 7"/>
          <p:cNvSpPr/>
          <p:nvPr/>
        </p:nvSpPr>
        <p:spPr>
          <a:xfrm>
            <a:off x="2365375" y="4708525"/>
            <a:ext cx="1376363" cy="977900"/>
          </a:xfrm>
          <a:custGeom>
            <a:avLst/>
            <a:gdLst>
              <a:gd name="connsiteX0" fmla="*/ 0 w 1376855"/>
              <a:gd name="connsiteY0" fmla="*/ 0 h 977463"/>
              <a:gd name="connsiteX1" fmla="*/ 357351 w 1376855"/>
              <a:gd name="connsiteY1" fmla="*/ 641132 h 977463"/>
              <a:gd name="connsiteX2" fmla="*/ 1376855 w 1376855"/>
              <a:gd name="connsiteY2" fmla="*/ 977463 h 977463"/>
            </a:gdLst>
            <a:ahLst/>
            <a:cxnLst>
              <a:cxn ang="0">
                <a:pos x="connsiteX0" y="connsiteY0"/>
              </a:cxn>
              <a:cxn ang="0">
                <a:pos x="connsiteX1" y="connsiteY1"/>
              </a:cxn>
              <a:cxn ang="0">
                <a:pos x="connsiteX2" y="connsiteY2"/>
              </a:cxn>
            </a:cxnLst>
            <a:rect l="l" t="t" r="r" b="b"/>
            <a:pathLst>
              <a:path w="1376855" h="977463">
                <a:moveTo>
                  <a:pt x="0" y="0"/>
                </a:moveTo>
                <a:cubicBezTo>
                  <a:pt x="63937" y="239111"/>
                  <a:pt x="127875" y="478222"/>
                  <a:pt x="357351" y="641132"/>
                </a:cubicBezTo>
                <a:cubicBezTo>
                  <a:pt x="586827" y="804043"/>
                  <a:pt x="981841" y="890753"/>
                  <a:pt x="1376855" y="977463"/>
                </a:cubicBezTo>
              </a:path>
            </a:pathLst>
          </a:custGeom>
          <a:ln>
            <a:tailEnd type="triangle"/>
          </a:ln>
        </p:spPr>
        <p:style>
          <a:lnRef idx="3">
            <a:schemeClr val="accent6"/>
          </a:lnRef>
          <a:fillRef idx="0">
            <a:schemeClr val="accent6"/>
          </a:fillRef>
          <a:effectRef idx="2">
            <a:schemeClr val="accent6"/>
          </a:effectRef>
          <a:fontRef idx="minor">
            <a:schemeClr val="tx1"/>
          </a:fontRef>
        </p:style>
        <p:txBody>
          <a:bodyPr anchor="ctr"/>
          <a:lstStyle/>
          <a:p>
            <a:pPr algn="ctr" fontAlgn="auto">
              <a:spcBef>
                <a:spcPts val="0"/>
              </a:spcBef>
              <a:spcAft>
                <a:spcPts val="0"/>
              </a:spcAft>
              <a:defRPr/>
            </a:pPr>
            <a:endParaRPr kumimoji="0" lang="zh-TW" altLang="en-US"/>
          </a:p>
        </p:txBody>
      </p:sp>
      <p:sp>
        <p:nvSpPr>
          <p:cNvPr id="9" name="橢圓 8"/>
          <p:cNvSpPr/>
          <p:nvPr/>
        </p:nvSpPr>
        <p:spPr>
          <a:xfrm>
            <a:off x="3052763" y="5949950"/>
            <a:ext cx="871537" cy="3587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sp>
        <p:nvSpPr>
          <p:cNvPr id="13" name="橢圓 12"/>
          <p:cNvSpPr/>
          <p:nvPr/>
        </p:nvSpPr>
        <p:spPr>
          <a:xfrm>
            <a:off x="5237163" y="5949950"/>
            <a:ext cx="869950" cy="3587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sp>
        <p:nvSpPr>
          <p:cNvPr id="2" name="Rectangle 1"/>
          <p:cNvSpPr/>
          <p:nvPr/>
        </p:nvSpPr>
        <p:spPr>
          <a:xfrm>
            <a:off x="5491844" y="1578084"/>
            <a:ext cx="3628571" cy="2308324"/>
          </a:xfrm>
          <a:prstGeom prst="rect">
            <a:avLst/>
          </a:prstGeom>
        </p:spPr>
        <p:txBody>
          <a:bodyPr wrap="square">
            <a:spAutoFit/>
          </a:bodyPr>
          <a:lstStyle/>
          <a:p>
            <a:pPr algn="just"/>
            <a:r>
              <a:rPr lang="en-US" sz="1600" dirty="0">
                <a:latin typeface="Times New Roman" panose="02020603050405020304" pitchFamily="18" charset="0"/>
                <a:cs typeface="Times New Roman" panose="02020603050405020304" pitchFamily="18" charset="0"/>
              </a:rPr>
              <a:t>This layer sits above the Physical layer. It is responsible for advertising, scanning, and creating/maintaining connections. The role of BLE devices changes in peer to peer (i.e. Unicast) or broadcast modes. The common roles are Advertiser/Scanner (Initiator), Slave/Master or Broadcaster/Observer. Link layer states are defined in the figure below.</a:t>
            </a:r>
          </a:p>
        </p:txBody>
      </p:sp>
    </p:spTree>
    <p:extLst>
      <p:ext uri="{BB962C8B-B14F-4D97-AF65-F5344CB8AC3E}">
        <p14:creationId xmlns:p14="http://schemas.microsoft.com/office/powerpoint/2010/main" val="25761259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p:cNvSpPr>
            <a:spLocks noGrp="1"/>
          </p:cNvSpPr>
          <p:nvPr>
            <p:ph type="title"/>
          </p:nvPr>
        </p:nvSpPr>
        <p:spPr>
          <a:xfrm>
            <a:off x="457200" y="274638"/>
            <a:ext cx="8229600" cy="777875"/>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Link Layer Connection</a:t>
            </a:r>
            <a:endParaRPr lang="zh-TW" altLang="en-US" sz="3600" b="1" dirty="0" smtClean="0">
              <a:latin typeface="Times New Roman" panose="02020603050405020304" pitchFamily="18" charset="0"/>
              <a:cs typeface="Times New Roman" panose="02020603050405020304" pitchFamily="18" charset="0"/>
            </a:endParaRPr>
          </a:p>
        </p:txBody>
      </p:sp>
      <p:sp>
        <p:nvSpPr>
          <p:cNvPr id="19459" name="內容版面配置區 2"/>
          <p:cNvSpPr>
            <a:spLocks noGrp="1"/>
          </p:cNvSpPr>
          <p:nvPr>
            <p:ph idx="1"/>
          </p:nvPr>
        </p:nvSpPr>
        <p:spPr>
          <a:xfrm>
            <a:off x="457200" y="1125538"/>
            <a:ext cx="8229600" cy="5111750"/>
          </a:xfrm>
        </p:spPr>
        <p:txBody>
          <a:bodyPr/>
          <a:lstStyle/>
          <a:p>
            <a:r>
              <a:rPr lang="en-US" altLang="zh-TW" smtClean="0"/>
              <a:t>Very low latency connection</a:t>
            </a:r>
            <a:endParaRPr lang="zh-TW" altLang="en-US" smtClean="0"/>
          </a:p>
        </p:txBody>
      </p:sp>
      <p:sp>
        <p:nvSpPr>
          <p:cNvPr id="4" name="投影片編號版面配置區 3"/>
          <p:cNvSpPr>
            <a:spLocks noGrp="1"/>
          </p:cNvSpPr>
          <p:nvPr>
            <p:ph type="sldNum" sz="quarter" idx="12"/>
          </p:nvPr>
        </p:nvSpPr>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E7F83407-BCEC-4444-876A-2D00BCD29C67}" type="slidenum">
              <a:rPr lang="zh-TW" altLang="en-US">
                <a:solidFill>
                  <a:srgbClr val="898989"/>
                </a:solidFill>
              </a:rPr>
              <a:pPr/>
              <a:t>34</a:t>
            </a:fld>
            <a:endParaRPr lang="zh-TW" altLang="en-US">
              <a:solidFill>
                <a:srgbClr val="898989"/>
              </a:solidFill>
            </a:endParaRPr>
          </a:p>
        </p:txBody>
      </p:sp>
      <p:pic>
        <p:nvPicPr>
          <p:cNvPr id="194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916113"/>
            <a:ext cx="5808662" cy="424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橢圓 5"/>
          <p:cNvSpPr/>
          <p:nvPr/>
        </p:nvSpPr>
        <p:spPr>
          <a:xfrm>
            <a:off x="6372225" y="3213100"/>
            <a:ext cx="1079500" cy="9366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spTree>
    <p:extLst>
      <p:ext uri="{BB962C8B-B14F-4D97-AF65-F5344CB8AC3E}">
        <p14:creationId xmlns:p14="http://schemas.microsoft.com/office/powerpoint/2010/main" val="3646448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標題 1"/>
          <p:cNvSpPr>
            <a:spLocks noGrp="1"/>
          </p:cNvSpPr>
          <p:nvPr>
            <p:ph type="title"/>
          </p:nvPr>
        </p:nvSpPr>
        <p:spPr>
          <a:xfrm>
            <a:off x="457200" y="274638"/>
            <a:ext cx="8229600" cy="777875"/>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Bluetooth Low Energy Architecture</a:t>
            </a:r>
            <a:endParaRPr lang="zh-TW" altLang="en-US" sz="3600" b="1" dirty="0" smtClean="0">
              <a:latin typeface="Times New Roman" panose="02020603050405020304" pitchFamily="18" charset="0"/>
              <a:cs typeface="Times New Roman" panose="02020603050405020304" pitchFamily="18" charset="0"/>
            </a:endParaRPr>
          </a:p>
        </p:txBody>
      </p:sp>
      <p:sp>
        <p:nvSpPr>
          <p:cNvPr id="10243" name="內容版面配置區 2"/>
          <p:cNvSpPr>
            <a:spLocks noGrp="1"/>
          </p:cNvSpPr>
          <p:nvPr>
            <p:ph idx="1"/>
          </p:nvPr>
        </p:nvSpPr>
        <p:spPr>
          <a:xfrm>
            <a:off x="0" y="1244601"/>
            <a:ext cx="4898571" cy="5111750"/>
          </a:xfrm>
        </p:spPr>
        <p:txBody>
          <a:bodyPr>
            <a:noAutofit/>
          </a:bodyPr>
          <a:lstStyle/>
          <a:p>
            <a:pPr marL="0" indent="0">
              <a:buNone/>
            </a:pP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HCI :</a:t>
            </a:r>
            <a:r>
              <a:rPr lang="en-US" sz="2000" dirty="0">
                <a:latin typeface="Times New Roman" panose="02020603050405020304" pitchFamily="18" charset="0"/>
                <a:cs typeface="Times New Roman" panose="02020603050405020304" pitchFamily="18" charset="0"/>
              </a:rPr>
              <a:t> It provides communication between controller and host through standard interface types. This HCI layer can be implemented either using API or by interfaces such as UART/SPI/USB. Standard HCI commands and events are defined in the </a:t>
            </a:r>
            <a:r>
              <a:rPr lang="en-US" sz="2000" dirty="0" err="1">
                <a:latin typeface="Times New Roman" panose="02020603050405020304" pitchFamily="18" charset="0"/>
                <a:cs typeface="Times New Roman" panose="02020603050405020304" pitchFamily="18" charset="0"/>
              </a:rPr>
              <a:t>bluetooth</a:t>
            </a:r>
            <a:r>
              <a:rPr lang="en-US" sz="2000" dirty="0">
                <a:latin typeface="Times New Roman" panose="02020603050405020304" pitchFamily="18" charset="0"/>
                <a:cs typeface="Times New Roman" panose="02020603050405020304" pitchFamily="18" charset="0"/>
              </a:rPr>
              <a:t> specifications.</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L2CAP :</a:t>
            </a:r>
            <a:r>
              <a:rPr lang="en-US" sz="2000" dirty="0">
                <a:latin typeface="Times New Roman" panose="02020603050405020304" pitchFamily="18" charset="0"/>
                <a:cs typeface="Times New Roman" panose="02020603050405020304" pitchFamily="18" charset="0"/>
              </a:rPr>
              <a:t>This layer offers data encapsulation services to upper layers. This allows logical end to end data communication.</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SMP :</a:t>
            </a:r>
            <a:r>
              <a:rPr lang="en-US" sz="2000" dirty="0">
                <a:latin typeface="Times New Roman" panose="02020603050405020304" pitchFamily="18" charset="0"/>
                <a:cs typeface="Times New Roman" panose="02020603050405020304" pitchFamily="18" charset="0"/>
              </a:rPr>
              <a:t>This security Manager layer provides methods for device pairing and key distributions. It offers services to other protocol stack layers in order to securely connect and exchange data between </a:t>
            </a:r>
            <a:r>
              <a:rPr lang="en-US" sz="2000" dirty="0" smtClean="0">
                <a:latin typeface="Times New Roman" panose="02020603050405020304" pitchFamily="18" charset="0"/>
                <a:cs typeface="Times New Roman" panose="02020603050405020304" pitchFamily="18" charset="0"/>
              </a:rPr>
              <a:t>BLE devices.</a:t>
            </a:r>
            <a:endParaRPr lang="zh-TW" altLang="en-US" sz="2000" dirty="0" smtClean="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11C97FE2-8AB8-494F-807D-BE4CD2A17F9A}" type="slidenum">
              <a:rPr lang="zh-TW" altLang="en-US">
                <a:solidFill>
                  <a:srgbClr val="898989"/>
                </a:solidFill>
              </a:rPr>
              <a:pPr/>
              <a:t>35</a:t>
            </a:fld>
            <a:endParaRPr lang="zh-TW" altLang="en-US">
              <a:solidFill>
                <a:srgbClr val="898989"/>
              </a:solidFill>
            </a:endParaRPr>
          </a:p>
        </p:txBody>
      </p:sp>
      <p:pic>
        <p:nvPicPr>
          <p:cNvPr id="5" name="Picture 4"/>
          <p:cNvPicPr>
            <a:picLocks noChangeAspect="1"/>
          </p:cNvPicPr>
          <p:nvPr/>
        </p:nvPicPr>
        <p:blipFill>
          <a:blip r:embed="rId3"/>
          <a:stretch>
            <a:fillRect/>
          </a:stretch>
        </p:blipFill>
        <p:spPr>
          <a:xfrm>
            <a:off x="4760686" y="1523605"/>
            <a:ext cx="4383314" cy="4361653"/>
          </a:xfrm>
          <a:prstGeom prst="rect">
            <a:avLst/>
          </a:prstGeom>
        </p:spPr>
      </p:pic>
    </p:spTree>
    <p:extLst>
      <p:ext uri="{BB962C8B-B14F-4D97-AF65-F5344CB8AC3E}">
        <p14:creationId xmlns:p14="http://schemas.microsoft.com/office/powerpoint/2010/main" val="8189356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標題 1"/>
          <p:cNvSpPr>
            <a:spLocks noGrp="1"/>
          </p:cNvSpPr>
          <p:nvPr>
            <p:ph type="title"/>
          </p:nvPr>
        </p:nvSpPr>
        <p:spPr>
          <a:xfrm>
            <a:off x="457200" y="274638"/>
            <a:ext cx="8229600" cy="777875"/>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Bluetooth Low Energy Architecture</a:t>
            </a:r>
            <a:endParaRPr lang="zh-TW" altLang="en-US" sz="3600" b="1" dirty="0" smtClean="0">
              <a:latin typeface="Times New Roman" panose="02020603050405020304" pitchFamily="18" charset="0"/>
              <a:cs typeface="Times New Roman" panose="02020603050405020304" pitchFamily="18" charset="0"/>
            </a:endParaRPr>
          </a:p>
        </p:txBody>
      </p:sp>
      <p:sp>
        <p:nvSpPr>
          <p:cNvPr id="10243" name="內容版面配置區 2"/>
          <p:cNvSpPr>
            <a:spLocks noGrp="1"/>
          </p:cNvSpPr>
          <p:nvPr>
            <p:ph idx="1"/>
          </p:nvPr>
        </p:nvSpPr>
        <p:spPr>
          <a:xfrm>
            <a:off x="0" y="1150032"/>
            <a:ext cx="4898571" cy="5111750"/>
          </a:xfrm>
        </p:spPr>
        <p:txBody>
          <a:bodyPr>
            <a:noAutofit/>
          </a:bodyPr>
          <a:lstStyle/>
          <a:p>
            <a:pPr marL="0" indent="0">
              <a:buNone/>
            </a:pPr>
            <a:r>
              <a:rPr lang="en-US" sz="2000" dirty="0"/>
              <a:t/>
            </a:r>
            <a:br>
              <a:rPr lang="en-US" sz="2000" dirty="0"/>
            </a:br>
            <a:r>
              <a:rPr lang="en-US" sz="2000" dirty="0"/>
              <a:t/>
            </a:r>
            <a:br>
              <a:rPr lang="en-US" sz="2000" dirty="0"/>
            </a:br>
            <a:r>
              <a:rPr lang="en-US" sz="2000" dirty="0"/>
              <a:t>• </a:t>
            </a:r>
            <a:r>
              <a:rPr lang="en-US" sz="2000" b="1" dirty="0"/>
              <a:t>GAP :</a:t>
            </a:r>
            <a:r>
              <a:rPr lang="en-US" sz="2000" dirty="0"/>
              <a:t> This layer directly interfaces with application layer and/or profiles on it. It handles device discovery and connection related services for BLE device. It also takes care of initiation of security features.</a:t>
            </a:r>
            <a:br>
              <a:rPr lang="en-US" sz="2000" dirty="0"/>
            </a:br>
            <a:r>
              <a:rPr lang="en-US" sz="2000" dirty="0"/>
              <a:t/>
            </a:r>
            <a:br>
              <a:rPr lang="en-US" sz="2000" dirty="0"/>
            </a:br>
            <a:r>
              <a:rPr lang="en-US" sz="2000" dirty="0"/>
              <a:t>• </a:t>
            </a:r>
            <a:r>
              <a:rPr lang="en-US" sz="2000" b="1" dirty="0"/>
              <a:t>GATT :</a:t>
            </a:r>
            <a:r>
              <a:rPr lang="en-US" sz="2000" dirty="0"/>
              <a:t> This layer is service framework which specifies sub-procedures to use ATT. Data communications between two BLE devices are handled through these sub-procedures. The applications and/or profiles will use GATT directly.</a:t>
            </a:r>
            <a:br>
              <a:rPr lang="en-US" sz="2000" dirty="0"/>
            </a:br>
            <a:r>
              <a:rPr lang="en-US" sz="2000" dirty="0"/>
              <a:t/>
            </a:r>
            <a:br>
              <a:rPr lang="en-US" sz="2000" dirty="0"/>
            </a:br>
            <a:r>
              <a:rPr lang="en-US" sz="2000" dirty="0"/>
              <a:t>• </a:t>
            </a:r>
            <a:r>
              <a:rPr lang="en-US" sz="2000" b="1" dirty="0"/>
              <a:t>ATT :</a:t>
            </a:r>
            <a:r>
              <a:rPr lang="en-US" sz="2000" dirty="0"/>
              <a:t> This layer allows BLE device to expose certain pieces of data or attributes.</a:t>
            </a:r>
            <a:br>
              <a:rPr lang="en-US" sz="2000" dirty="0"/>
            </a:br>
            <a:endParaRPr lang="zh-TW" altLang="en-US" sz="2000" dirty="0"/>
          </a:p>
        </p:txBody>
      </p:sp>
      <p:sp>
        <p:nvSpPr>
          <p:cNvPr id="4" name="投影片編號版面配置區 3"/>
          <p:cNvSpPr>
            <a:spLocks noGrp="1"/>
          </p:cNvSpPr>
          <p:nvPr>
            <p:ph type="sldNum" sz="quarter" idx="12"/>
          </p:nvPr>
        </p:nvSpPr>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11C97FE2-8AB8-494F-807D-BE4CD2A17F9A}" type="slidenum">
              <a:rPr lang="zh-TW" altLang="en-US">
                <a:solidFill>
                  <a:srgbClr val="898989"/>
                </a:solidFill>
              </a:rPr>
              <a:pPr/>
              <a:t>36</a:t>
            </a:fld>
            <a:endParaRPr lang="zh-TW" altLang="en-US">
              <a:solidFill>
                <a:srgbClr val="898989"/>
              </a:solidFill>
            </a:endParaRPr>
          </a:p>
        </p:txBody>
      </p:sp>
      <p:pic>
        <p:nvPicPr>
          <p:cNvPr id="5" name="Picture 4"/>
          <p:cNvPicPr>
            <a:picLocks noChangeAspect="1"/>
          </p:cNvPicPr>
          <p:nvPr/>
        </p:nvPicPr>
        <p:blipFill>
          <a:blip r:embed="rId3"/>
          <a:stretch>
            <a:fillRect/>
          </a:stretch>
        </p:blipFill>
        <p:spPr>
          <a:xfrm>
            <a:off x="5203371" y="1534433"/>
            <a:ext cx="3940629" cy="4657726"/>
          </a:xfrm>
          <a:prstGeom prst="rect">
            <a:avLst/>
          </a:prstGeom>
        </p:spPr>
      </p:pic>
    </p:spTree>
    <p:extLst>
      <p:ext uri="{BB962C8B-B14F-4D97-AF65-F5344CB8AC3E}">
        <p14:creationId xmlns:p14="http://schemas.microsoft.com/office/powerpoint/2010/main" val="31814177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標題 1"/>
          <p:cNvSpPr>
            <a:spLocks noGrp="1"/>
          </p:cNvSpPr>
          <p:nvPr>
            <p:ph type="title"/>
          </p:nvPr>
        </p:nvSpPr>
        <p:spPr>
          <a:xfrm>
            <a:off x="457200" y="274638"/>
            <a:ext cx="8229600" cy="777875"/>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Bluetooth Low Energy Architecture</a:t>
            </a:r>
            <a:endParaRPr lang="zh-TW" altLang="en-US" sz="3600" b="1" dirty="0" smtClean="0">
              <a:latin typeface="Times New Roman" panose="02020603050405020304" pitchFamily="18" charset="0"/>
              <a:cs typeface="Times New Roman" panose="02020603050405020304" pitchFamily="18" charset="0"/>
            </a:endParaRPr>
          </a:p>
        </p:txBody>
      </p:sp>
      <p:sp>
        <p:nvSpPr>
          <p:cNvPr id="10243" name="內容版面配置區 2"/>
          <p:cNvSpPr>
            <a:spLocks noGrp="1"/>
          </p:cNvSpPr>
          <p:nvPr>
            <p:ph idx="1"/>
          </p:nvPr>
        </p:nvSpPr>
        <p:spPr>
          <a:xfrm>
            <a:off x="457200" y="1125538"/>
            <a:ext cx="8229600" cy="5111750"/>
          </a:xfrm>
        </p:spPr>
        <p:txBody>
          <a:bodyPr>
            <a:normAutofit fontScale="92500"/>
          </a:bodyPr>
          <a:lstStyle/>
          <a:p>
            <a:r>
              <a:rPr lang="en-US" b="1" dirty="0" smtClean="0"/>
              <a:t>Application </a:t>
            </a:r>
            <a:r>
              <a:rPr lang="en-US" b="1" dirty="0"/>
              <a:t>Layer :</a:t>
            </a:r>
            <a:r>
              <a:rPr lang="en-US" dirty="0"/>
              <a:t/>
            </a:r>
            <a:br>
              <a:rPr lang="en-US" dirty="0"/>
            </a:br>
            <a:r>
              <a:rPr lang="en-US" dirty="0" smtClean="0"/>
              <a:t>• The </a:t>
            </a:r>
            <a:r>
              <a:rPr lang="en-US" dirty="0"/>
              <a:t>BLE protocol stack layers interact with applications and profiles as desired. Application interoperability in the Bluetooth system is accomplished by Bluetooth profiles.</a:t>
            </a:r>
            <a:r>
              <a:rPr lang="en-US" dirty="0"/>
              <a:t/>
            </a:r>
            <a:br>
              <a:rPr lang="en-US" dirty="0"/>
            </a:br>
            <a:r>
              <a:rPr lang="en-US" dirty="0" smtClean="0"/>
              <a:t>• The </a:t>
            </a:r>
            <a:r>
              <a:rPr lang="en-US" dirty="0"/>
              <a:t>profile defines the vertical interactions between the layers as well as the peer-to-peer interactions of specific layers between devices.</a:t>
            </a:r>
            <a:r>
              <a:rPr lang="en-US" dirty="0"/>
              <a:t/>
            </a:r>
            <a:br>
              <a:rPr lang="en-US" dirty="0"/>
            </a:br>
            <a:r>
              <a:rPr lang="en-US" dirty="0" smtClean="0"/>
              <a:t>• A </a:t>
            </a:r>
            <a:r>
              <a:rPr lang="en-US" dirty="0"/>
              <a:t>profile composed of one or more services to address particular use case. A service consists of characteristics or references to other services.</a:t>
            </a:r>
            <a:r>
              <a:rPr lang="en-US" dirty="0"/>
              <a:t/>
            </a:r>
            <a:br>
              <a:rPr lang="en-US" dirty="0"/>
            </a:br>
            <a:r>
              <a:rPr lang="en-US" dirty="0" smtClean="0"/>
              <a:t>• Any </a:t>
            </a:r>
            <a:r>
              <a:rPr lang="en-US" dirty="0"/>
              <a:t>profiles/applications run on top of GAP/GATT layers of BLE protocol stack. It handles device discovery and connection related services for the BLE device.</a:t>
            </a:r>
            <a:endParaRPr lang="zh-TW" altLang="en-US" dirty="0" smtClean="0"/>
          </a:p>
        </p:txBody>
      </p:sp>
      <p:sp>
        <p:nvSpPr>
          <p:cNvPr id="4" name="投影片編號版面配置區 3"/>
          <p:cNvSpPr>
            <a:spLocks noGrp="1"/>
          </p:cNvSpPr>
          <p:nvPr>
            <p:ph type="sldNum" sz="quarter" idx="12"/>
          </p:nvPr>
        </p:nvSpPr>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11C97FE2-8AB8-494F-807D-BE4CD2A17F9A}" type="slidenum">
              <a:rPr lang="zh-TW" altLang="en-US">
                <a:solidFill>
                  <a:srgbClr val="898989"/>
                </a:solidFill>
              </a:rPr>
              <a:pPr/>
              <a:t>37</a:t>
            </a:fld>
            <a:endParaRPr lang="zh-TW" altLang="en-US">
              <a:solidFill>
                <a:srgbClr val="898989"/>
              </a:solidFill>
            </a:endParaRPr>
          </a:p>
        </p:txBody>
      </p:sp>
    </p:spTree>
    <p:extLst>
      <p:ext uri="{BB962C8B-B14F-4D97-AF65-F5344CB8AC3E}">
        <p14:creationId xmlns:p14="http://schemas.microsoft.com/office/powerpoint/2010/main" val="19586178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en-US" altLang="zh-TW" sz="3600" b="1" dirty="0" smtClean="0">
                <a:latin typeface="Times New Roman" panose="02020603050405020304" pitchFamily="18" charset="0"/>
                <a:cs typeface="Times New Roman" panose="02020603050405020304" pitchFamily="18" charset="0"/>
              </a:rPr>
              <a:t>What are the USE CASES planned for BT 4.0?</a:t>
            </a:r>
            <a:endParaRPr lang="zh-TW" altLang="en-US" sz="3600" b="1" dirty="0">
              <a:latin typeface="Times New Roman" panose="02020603050405020304" pitchFamily="18" charset="0"/>
              <a:cs typeface="Times New Roman" panose="02020603050405020304" pitchFamily="18" charset="0"/>
            </a:endParaRPr>
          </a:p>
        </p:txBody>
      </p:sp>
      <p:sp>
        <p:nvSpPr>
          <p:cNvPr id="5" name="內容版面配置區 4"/>
          <p:cNvSpPr>
            <a:spLocks noGrp="1"/>
          </p:cNvSpPr>
          <p:nvPr>
            <p:ph sz="half" idx="1"/>
          </p:nvPr>
        </p:nvSpPr>
        <p:spPr/>
        <p:txBody>
          <a:bodyPr rtlCol="0">
            <a:normAutofit fontScale="92500"/>
          </a:bodyPr>
          <a:lstStyle/>
          <a:p>
            <a:pPr fontAlgn="auto">
              <a:spcAft>
                <a:spcPts val="0"/>
              </a:spcAft>
              <a:defRPr/>
            </a:pPr>
            <a:r>
              <a:rPr lang="en-US" altLang="zh-TW" dirty="0" smtClean="0"/>
              <a:t>Proximity</a:t>
            </a:r>
          </a:p>
          <a:p>
            <a:pPr fontAlgn="auto">
              <a:spcAft>
                <a:spcPts val="0"/>
              </a:spcAft>
              <a:defRPr/>
            </a:pPr>
            <a:r>
              <a:rPr lang="en-US" altLang="zh-TW" dirty="0" smtClean="0"/>
              <a:t>Time </a:t>
            </a:r>
          </a:p>
          <a:p>
            <a:pPr fontAlgn="auto">
              <a:spcAft>
                <a:spcPts val="0"/>
              </a:spcAft>
              <a:defRPr/>
            </a:pPr>
            <a:r>
              <a:rPr lang="en-US" altLang="zh-TW" dirty="0" smtClean="0"/>
              <a:t>Emergency</a:t>
            </a:r>
          </a:p>
          <a:p>
            <a:pPr fontAlgn="auto">
              <a:spcAft>
                <a:spcPts val="0"/>
              </a:spcAft>
              <a:defRPr/>
            </a:pPr>
            <a:r>
              <a:rPr lang="en-US" altLang="zh-TW" dirty="0" smtClean="0"/>
              <a:t>Network availability</a:t>
            </a:r>
          </a:p>
          <a:p>
            <a:pPr fontAlgn="auto">
              <a:spcAft>
                <a:spcPts val="0"/>
              </a:spcAft>
              <a:defRPr/>
            </a:pPr>
            <a:r>
              <a:rPr lang="en-US" altLang="zh-TW" dirty="0" smtClean="0"/>
              <a:t>Personal User Interface</a:t>
            </a:r>
          </a:p>
          <a:p>
            <a:pPr fontAlgn="auto">
              <a:spcAft>
                <a:spcPts val="0"/>
              </a:spcAft>
              <a:defRPr/>
            </a:pPr>
            <a:r>
              <a:rPr lang="en-US" altLang="zh-TW" dirty="0" smtClean="0"/>
              <a:t>Simple remote control</a:t>
            </a:r>
          </a:p>
          <a:p>
            <a:pPr fontAlgn="auto">
              <a:spcAft>
                <a:spcPts val="0"/>
              </a:spcAft>
              <a:defRPr/>
            </a:pPr>
            <a:r>
              <a:rPr lang="en-US" altLang="zh-TW" dirty="0" smtClean="0"/>
              <a:t>Browse over Bluetooth</a:t>
            </a:r>
          </a:p>
          <a:p>
            <a:pPr fontAlgn="auto">
              <a:spcAft>
                <a:spcPts val="0"/>
              </a:spcAft>
              <a:defRPr/>
            </a:pPr>
            <a:r>
              <a:rPr lang="en-US" altLang="zh-TW" dirty="0" smtClean="0"/>
              <a:t>Temperature Sensor</a:t>
            </a:r>
          </a:p>
          <a:p>
            <a:pPr fontAlgn="auto">
              <a:spcAft>
                <a:spcPts val="0"/>
              </a:spcAft>
              <a:defRPr/>
            </a:pPr>
            <a:r>
              <a:rPr lang="en-US" altLang="zh-TW" dirty="0" smtClean="0"/>
              <a:t>Humidity Sensor</a:t>
            </a:r>
          </a:p>
        </p:txBody>
      </p:sp>
      <p:sp>
        <p:nvSpPr>
          <p:cNvPr id="6" name="內容版面配置區 5"/>
          <p:cNvSpPr>
            <a:spLocks noGrp="1"/>
          </p:cNvSpPr>
          <p:nvPr>
            <p:ph sz="half" idx="2"/>
          </p:nvPr>
        </p:nvSpPr>
        <p:spPr/>
        <p:txBody>
          <a:bodyPr rtlCol="0">
            <a:normAutofit fontScale="92500"/>
          </a:bodyPr>
          <a:lstStyle/>
          <a:p>
            <a:pPr fontAlgn="auto">
              <a:spcAft>
                <a:spcPts val="0"/>
              </a:spcAft>
              <a:defRPr/>
            </a:pPr>
            <a:r>
              <a:rPr lang="en-US" altLang="zh-TW" dirty="0" smtClean="0"/>
              <a:t>HVAC</a:t>
            </a:r>
          </a:p>
          <a:p>
            <a:pPr fontAlgn="auto">
              <a:spcAft>
                <a:spcPts val="0"/>
              </a:spcAft>
              <a:defRPr/>
            </a:pPr>
            <a:r>
              <a:rPr lang="en-US" altLang="zh-TW" dirty="0" smtClean="0"/>
              <a:t>Generic I/O (automation)</a:t>
            </a:r>
          </a:p>
          <a:p>
            <a:pPr fontAlgn="auto">
              <a:spcAft>
                <a:spcPts val="0"/>
              </a:spcAft>
              <a:defRPr/>
            </a:pPr>
            <a:r>
              <a:rPr lang="en-US" altLang="zh-TW" dirty="0" smtClean="0"/>
              <a:t>Battery status</a:t>
            </a:r>
          </a:p>
          <a:p>
            <a:pPr fontAlgn="auto">
              <a:spcAft>
                <a:spcPts val="0"/>
              </a:spcAft>
              <a:defRPr/>
            </a:pPr>
            <a:r>
              <a:rPr lang="en-US" altLang="zh-TW" dirty="0" smtClean="0"/>
              <a:t>Heart rate monitor</a:t>
            </a:r>
          </a:p>
          <a:p>
            <a:pPr fontAlgn="auto">
              <a:spcAft>
                <a:spcPts val="0"/>
              </a:spcAft>
              <a:defRPr/>
            </a:pPr>
            <a:r>
              <a:rPr lang="en-US" altLang="zh-TW" dirty="0" smtClean="0"/>
              <a:t>Physical activity monitor</a:t>
            </a:r>
          </a:p>
          <a:p>
            <a:pPr fontAlgn="auto">
              <a:spcAft>
                <a:spcPts val="0"/>
              </a:spcAft>
              <a:defRPr/>
            </a:pPr>
            <a:r>
              <a:rPr lang="en-US" altLang="zh-TW" dirty="0" smtClean="0"/>
              <a:t>Blood glucose monitor</a:t>
            </a:r>
          </a:p>
          <a:p>
            <a:pPr fontAlgn="auto">
              <a:spcAft>
                <a:spcPts val="0"/>
              </a:spcAft>
              <a:defRPr/>
            </a:pPr>
            <a:r>
              <a:rPr lang="en-US" altLang="zh-TW" dirty="0" smtClean="0"/>
              <a:t>Cycling sensors</a:t>
            </a:r>
          </a:p>
          <a:p>
            <a:pPr fontAlgn="auto">
              <a:spcAft>
                <a:spcPts val="0"/>
              </a:spcAft>
              <a:defRPr/>
            </a:pPr>
            <a:r>
              <a:rPr lang="en-US" altLang="zh-TW" dirty="0" smtClean="0"/>
              <a:t>Pulse </a:t>
            </a:r>
            <a:r>
              <a:rPr lang="en-US" altLang="zh-TW" dirty="0" err="1" smtClean="0"/>
              <a:t>Oximeter</a:t>
            </a:r>
            <a:endParaRPr lang="en-US" altLang="zh-TW" dirty="0" smtClean="0"/>
          </a:p>
          <a:p>
            <a:pPr fontAlgn="auto">
              <a:spcAft>
                <a:spcPts val="0"/>
              </a:spcAft>
              <a:defRPr/>
            </a:pPr>
            <a:r>
              <a:rPr lang="en-US" altLang="zh-TW" dirty="0" smtClean="0"/>
              <a:t>Body thermometer</a:t>
            </a:r>
            <a:endParaRPr lang="zh-TW" altLang="en-US" dirty="0"/>
          </a:p>
        </p:txBody>
      </p:sp>
      <p:sp>
        <p:nvSpPr>
          <p:cNvPr id="4" name="投影片編號版面配置區 3"/>
          <p:cNvSpPr>
            <a:spLocks noGrp="1"/>
          </p:cNvSpPr>
          <p:nvPr>
            <p:ph type="sldNum" sz="quarter" idx="12"/>
          </p:nvPr>
        </p:nvSpPr>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A1CABC40-3053-4ABD-B12C-F22A39AB1EC3}" type="slidenum">
              <a:rPr lang="zh-TW" altLang="en-US">
                <a:solidFill>
                  <a:srgbClr val="898989"/>
                </a:solidFill>
              </a:rPr>
              <a:pPr/>
              <a:t>38</a:t>
            </a:fld>
            <a:endParaRPr lang="en-US" altLang="zh-TW">
              <a:solidFill>
                <a:srgbClr val="898989"/>
              </a:solidFill>
            </a:endParaRPr>
          </a:p>
        </p:txBody>
      </p:sp>
    </p:spTree>
    <p:extLst>
      <p:ext uri="{BB962C8B-B14F-4D97-AF65-F5344CB8AC3E}">
        <p14:creationId xmlns:p14="http://schemas.microsoft.com/office/powerpoint/2010/main" val="3301142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5"/>
          <p:cNvSpPr>
            <a:spLocks noGrp="1"/>
          </p:cNvSpPr>
          <p:nvPr>
            <p:ph type="title"/>
          </p:nvPr>
        </p:nvSpPr>
        <p:spPr>
          <a:xfrm>
            <a:off x="457200" y="274638"/>
            <a:ext cx="8229600" cy="777875"/>
          </a:xfrm>
        </p:spPr>
        <p:txBody>
          <a:bodyPr>
            <a:normAutofit/>
          </a:bodyPr>
          <a:lstStyle/>
          <a:p>
            <a:r>
              <a:rPr lang="en-US" altLang="zh-TW" sz="3600" b="1" dirty="0" smtClean="0">
                <a:latin typeface="Times New Roman" panose="02020603050405020304" pitchFamily="18" charset="0"/>
                <a:cs typeface="Times New Roman" panose="02020603050405020304" pitchFamily="18" charset="0"/>
              </a:rPr>
              <a:t>Example use: proximity</a:t>
            </a:r>
            <a:endParaRPr lang="zh-TW" altLang="en-US" sz="3600" b="1" dirty="0" smtClean="0">
              <a:latin typeface="Times New Roman" panose="02020603050405020304" pitchFamily="18" charset="0"/>
              <a:cs typeface="Times New Roman" panose="02020603050405020304" pitchFamily="18" charset="0"/>
            </a:endParaRPr>
          </a:p>
        </p:txBody>
      </p:sp>
      <p:sp>
        <p:nvSpPr>
          <p:cNvPr id="31747" name="內容版面配置區 6"/>
          <p:cNvSpPr>
            <a:spLocks noGrp="1"/>
          </p:cNvSpPr>
          <p:nvPr>
            <p:ph idx="1"/>
          </p:nvPr>
        </p:nvSpPr>
        <p:spPr>
          <a:xfrm>
            <a:off x="457200" y="1125538"/>
            <a:ext cx="8229600" cy="5111750"/>
          </a:xfrm>
        </p:spPr>
        <p:txBody>
          <a:bodyPr/>
          <a:lstStyle/>
          <a:p>
            <a:r>
              <a:rPr lang="en-US" altLang="zh-TW" smtClean="0"/>
              <a:t>It can enable proximity detection</a:t>
            </a:r>
          </a:p>
          <a:p>
            <a:pPr lvl="1"/>
            <a:r>
              <a:rPr lang="en-US" altLang="zh-TW" smtClean="0"/>
              <a:t>I’m in the car</a:t>
            </a:r>
          </a:p>
          <a:p>
            <a:pPr lvl="1"/>
            <a:r>
              <a:rPr lang="en-US" altLang="zh-TW" smtClean="0"/>
              <a:t>I’m in the office</a:t>
            </a:r>
          </a:p>
          <a:p>
            <a:pPr lvl="1"/>
            <a:r>
              <a:rPr lang="en-US" altLang="zh-TW" smtClean="0"/>
              <a:t>I’m in the meeting room</a:t>
            </a:r>
          </a:p>
          <a:p>
            <a:pPr lvl="1"/>
            <a:r>
              <a:rPr lang="en-US" altLang="zh-TW" smtClean="0"/>
              <a:t>I’m in the movie theater</a:t>
            </a:r>
          </a:p>
          <a:p>
            <a:r>
              <a:rPr lang="en-US" altLang="zh-TW" smtClean="0"/>
              <a:t>It can enable presence detection</a:t>
            </a:r>
          </a:p>
          <a:p>
            <a:pPr lvl="1"/>
            <a:r>
              <a:rPr lang="en-US" altLang="zh-TW" smtClean="0"/>
              <a:t>Turn the lights on when I walk around the house</a:t>
            </a:r>
          </a:p>
          <a:p>
            <a:pPr lvl="1"/>
            <a:r>
              <a:rPr lang="en-US" altLang="zh-TW" smtClean="0"/>
              <a:t>Automatically locks the door when I leave home</a:t>
            </a:r>
          </a:p>
          <a:p>
            <a:pPr lvl="1"/>
            <a:r>
              <a:rPr lang="en-US" altLang="zh-TW" smtClean="0"/>
              <a:t>Turn the alarm off if I’m already awake</a:t>
            </a:r>
          </a:p>
        </p:txBody>
      </p:sp>
      <p:sp>
        <p:nvSpPr>
          <p:cNvPr id="5" name="投影片編號版面配置區 4"/>
          <p:cNvSpPr>
            <a:spLocks noGrp="1"/>
          </p:cNvSpPr>
          <p:nvPr>
            <p:ph type="sldNum" sz="quarter" idx="12"/>
          </p:nvPr>
        </p:nvSpPr>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6E17D28D-2992-4040-99BF-7571DECC6954}" type="slidenum">
              <a:rPr lang="zh-TW" altLang="en-US">
                <a:solidFill>
                  <a:srgbClr val="898989"/>
                </a:solidFill>
              </a:rPr>
              <a:pPr/>
              <a:t>39</a:t>
            </a:fld>
            <a:endParaRPr lang="en-US" altLang="zh-TW">
              <a:solidFill>
                <a:srgbClr val="898989"/>
              </a:solidFill>
            </a:endParaRPr>
          </a:p>
        </p:txBody>
      </p:sp>
      <p:pic>
        <p:nvPicPr>
          <p:cNvPr id="317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25" y="1557338"/>
            <a:ext cx="1868488" cy="230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64632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Times New Roman" panose="02020603050405020304" pitchFamily="18" charset="0"/>
                <a:cs typeface="Times New Roman" panose="02020603050405020304" pitchFamily="18" charset="0"/>
              </a:rPr>
              <a:t>3 Layer- Architecture of </a:t>
            </a:r>
            <a:r>
              <a:rPr lang="en-US" sz="3600" b="1" dirty="0" err="1" smtClean="0">
                <a:latin typeface="Times New Roman" panose="02020603050405020304" pitchFamily="18" charset="0"/>
                <a:cs typeface="Times New Roman" panose="02020603050405020304" pitchFamily="18" charset="0"/>
              </a:rPr>
              <a:t>IoT</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8650" y="1326861"/>
            <a:ext cx="7886700" cy="4351338"/>
          </a:xfrm>
        </p:spPr>
        <p:txBody>
          <a:bodyPr>
            <a:noAutofit/>
          </a:bodyPr>
          <a:lstStyle/>
          <a:p>
            <a:pPr algn="just"/>
            <a:r>
              <a:rPr lang="en-US" sz="2700" b="1" dirty="0" smtClean="0">
                <a:latin typeface="Times New Roman" panose="02020603050405020304" pitchFamily="18" charset="0"/>
                <a:cs typeface="Times New Roman" panose="02020603050405020304" pitchFamily="18" charset="0"/>
              </a:rPr>
              <a:t>The </a:t>
            </a:r>
            <a:r>
              <a:rPr lang="en-US" sz="2700" b="1" dirty="0">
                <a:solidFill>
                  <a:srgbClr val="0070C0"/>
                </a:solidFill>
                <a:latin typeface="Times New Roman" panose="02020603050405020304" pitchFamily="18" charset="0"/>
                <a:cs typeface="Times New Roman" panose="02020603050405020304" pitchFamily="18" charset="0"/>
              </a:rPr>
              <a:t>perception layer </a:t>
            </a:r>
            <a:r>
              <a:rPr lang="en-US" sz="2700" b="1" dirty="0">
                <a:latin typeface="Times New Roman" panose="02020603050405020304" pitchFamily="18" charset="0"/>
                <a:cs typeface="Times New Roman" panose="02020603050405020304" pitchFamily="18" charset="0"/>
              </a:rPr>
              <a:t>is the </a:t>
            </a:r>
            <a:r>
              <a:rPr lang="en-US" sz="2700" b="1" dirty="0">
                <a:solidFill>
                  <a:srgbClr val="0070C0"/>
                </a:solidFill>
                <a:latin typeface="Times New Roman" panose="02020603050405020304" pitchFamily="18" charset="0"/>
                <a:cs typeface="Times New Roman" panose="02020603050405020304" pitchFamily="18" charset="0"/>
              </a:rPr>
              <a:t>physical layer</a:t>
            </a:r>
            <a:r>
              <a:rPr lang="en-US" sz="2700" b="1" dirty="0">
                <a:latin typeface="Times New Roman" panose="02020603050405020304" pitchFamily="18" charset="0"/>
                <a:cs typeface="Times New Roman" panose="02020603050405020304" pitchFamily="18" charset="0"/>
              </a:rPr>
              <a:t>, which has </a:t>
            </a:r>
            <a:r>
              <a:rPr lang="en-US" sz="2700" b="1" i="1" dirty="0">
                <a:solidFill>
                  <a:srgbClr val="FF0000"/>
                </a:solidFill>
                <a:latin typeface="Times New Roman" panose="02020603050405020304" pitchFamily="18" charset="0"/>
                <a:cs typeface="Times New Roman" panose="02020603050405020304" pitchFamily="18" charset="0"/>
              </a:rPr>
              <a:t>sensors for sensing </a:t>
            </a:r>
            <a:r>
              <a:rPr lang="en-US" sz="2700" b="1" i="1" dirty="0" smtClean="0">
                <a:solidFill>
                  <a:srgbClr val="FF0000"/>
                </a:solidFill>
                <a:latin typeface="Times New Roman" panose="02020603050405020304" pitchFamily="18" charset="0"/>
                <a:cs typeface="Times New Roman" panose="02020603050405020304" pitchFamily="18" charset="0"/>
              </a:rPr>
              <a:t>and gathering </a:t>
            </a:r>
            <a:r>
              <a:rPr lang="en-US" sz="2700" b="1" i="1" dirty="0">
                <a:solidFill>
                  <a:srgbClr val="FF0000"/>
                </a:solidFill>
                <a:latin typeface="Times New Roman" panose="02020603050405020304" pitchFamily="18" charset="0"/>
                <a:cs typeface="Times New Roman" panose="02020603050405020304" pitchFamily="18" charset="0"/>
              </a:rPr>
              <a:t>information about the environment</a:t>
            </a:r>
            <a:r>
              <a:rPr lang="en-US" sz="2700" b="1" dirty="0">
                <a:latin typeface="Times New Roman" panose="02020603050405020304" pitchFamily="18" charset="0"/>
                <a:cs typeface="Times New Roman" panose="02020603050405020304" pitchFamily="18" charset="0"/>
              </a:rPr>
              <a:t>. It </a:t>
            </a:r>
            <a:r>
              <a:rPr lang="en-US" sz="2700" b="1" i="1" dirty="0">
                <a:solidFill>
                  <a:srgbClr val="0070C0"/>
                </a:solidFill>
                <a:latin typeface="Times New Roman" panose="02020603050405020304" pitchFamily="18" charset="0"/>
                <a:cs typeface="Times New Roman" panose="02020603050405020304" pitchFamily="18" charset="0"/>
              </a:rPr>
              <a:t>senses some </a:t>
            </a:r>
            <a:r>
              <a:rPr lang="en-US" sz="2700" b="1" i="1" dirty="0" smtClean="0">
                <a:solidFill>
                  <a:srgbClr val="0070C0"/>
                </a:solidFill>
                <a:latin typeface="Times New Roman" panose="02020603050405020304" pitchFamily="18" charset="0"/>
                <a:cs typeface="Times New Roman" panose="02020603050405020304" pitchFamily="18" charset="0"/>
              </a:rPr>
              <a:t>physical parameters </a:t>
            </a:r>
            <a:r>
              <a:rPr lang="en-US" sz="2700" b="1" i="1" dirty="0">
                <a:solidFill>
                  <a:srgbClr val="0070C0"/>
                </a:solidFill>
                <a:latin typeface="Times New Roman" panose="02020603050405020304" pitchFamily="18" charset="0"/>
                <a:cs typeface="Times New Roman" panose="02020603050405020304" pitchFamily="18" charset="0"/>
              </a:rPr>
              <a:t>or identifies other smart objects in the environment</a:t>
            </a:r>
            <a:r>
              <a:rPr lang="en-US" sz="2700" b="1" dirty="0">
                <a:latin typeface="Times New Roman" panose="02020603050405020304" pitchFamily="18" charset="0"/>
                <a:cs typeface="Times New Roman" panose="02020603050405020304" pitchFamily="18" charset="0"/>
              </a:rPr>
              <a:t>.  </a:t>
            </a:r>
            <a:endParaRPr lang="en-US" sz="2700" b="1" dirty="0" smtClean="0">
              <a:latin typeface="Times New Roman" panose="02020603050405020304" pitchFamily="18" charset="0"/>
              <a:cs typeface="Times New Roman" panose="02020603050405020304" pitchFamily="18" charset="0"/>
            </a:endParaRPr>
          </a:p>
          <a:p>
            <a:pPr algn="just"/>
            <a:r>
              <a:rPr lang="en-US" sz="2700" b="1" dirty="0" smtClean="0">
                <a:latin typeface="Times New Roman" panose="02020603050405020304" pitchFamily="18" charset="0"/>
                <a:cs typeface="Times New Roman" panose="02020603050405020304" pitchFamily="18" charset="0"/>
              </a:rPr>
              <a:t>The </a:t>
            </a:r>
            <a:r>
              <a:rPr lang="en-US" sz="2700" b="1" dirty="0">
                <a:solidFill>
                  <a:srgbClr val="0070C0"/>
                </a:solidFill>
                <a:latin typeface="Times New Roman" panose="02020603050405020304" pitchFamily="18" charset="0"/>
                <a:cs typeface="Times New Roman" panose="02020603050405020304" pitchFamily="18" charset="0"/>
              </a:rPr>
              <a:t>network layer </a:t>
            </a:r>
            <a:r>
              <a:rPr lang="en-US" sz="2700" b="1" dirty="0">
                <a:latin typeface="Times New Roman" panose="02020603050405020304" pitchFamily="18" charset="0"/>
                <a:cs typeface="Times New Roman" panose="02020603050405020304" pitchFamily="18" charset="0"/>
              </a:rPr>
              <a:t>is responsible </a:t>
            </a:r>
            <a:r>
              <a:rPr lang="en-US" sz="2700" b="1" i="1" dirty="0">
                <a:solidFill>
                  <a:srgbClr val="FF0000"/>
                </a:solidFill>
                <a:latin typeface="Times New Roman" panose="02020603050405020304" pitchFamily="18" charset="0"/>
                <a:cs typeface="Times New Roman" panose="02020603050405020304" pitchFamily="18" charset="0"/>
              </a:rPr>
              <a:t>for connecting to other smart things, </a:t>
            </a:r>
            <a:r>
              <a:rPr lang="en-US" sz="2700" b="1" i="1" dirty="0" smtClean="0">
                <a:solidFill>
                  <a:srgbClr val="FF0000"/>
                </a:solidFill>
                <a:latin typeface="Times New Roman" panose="02020603050405020304" pitchFamily="18" charset="0"/>
                <a:cs typeface="Times New Roman" panose="02020603050405020304" pitchFamily="18" charset="0"/>
              </a:rPr>
              <a:t>network devices</a:t>
            </a:r>
            <a:r>
              <a:rPr lang="en-US" sz="2700" b="1" i="1" dirty="0">
                <a:solidFill>
                  <a:srgbClr val="FF0000"/>
                </a:solidFill>
                <a:latin typeface="Times New Roman" panose="02020603050405020304" pitchFamily="18" charset="0"/>
                <a:cs typeface="Times New Roman" panose="02020603050405020304" pitchFamily="18" charset="0"/>
              </a:rPr>
              <a:t>, and servers</a:t>
            </a:r>
            <a:r>
              <a:rPr lang="en-US" sz="2700" b="1" dirty="0">
                <a:latin typeface="Times New Roman" panose="02020603050405020304" pitchFamily="18" charset="0"/>
                <a:cs typeface="Times New Roman" panose="02020603050405020304" pitchFamily="18" charset="0"/>
              </a:rPr>
              <a:t>. Its features are also </a:t>
            </a:r>
            <a:r>
              <a:rPr lang="en-US" sz="2700" b="1" i="1" dirty="0">
                <a:solidFill>
                  <a:srgbClr val="0070C0"/>
                </a:solidFill>
                <a:latin typeface="Times New Roman" panose="02020603050405020304" pitchFamily="18" charset="0"/>
                <a:cs typeface="Times New Roman" panose="02020603050405020304" pitchFamily="18" charset="0"/>
              </a:rPr>
              <a:t>used for transmitting and </a:t>
            </a:r>
            <a:r>
              <a:rPr lang="en-US" sz="2700" b="1" i="1" dirty="0" smtClean="0">
                <a:solidFill>
                  <a:srgbClr val="0070C0"/>
                </a:solidFill>
                <a:latin typeface="Times New Roman" panose="02020603050405020304" pitchFamily="18" charset="0"/>
                <a:cs typeface="Times New Roman" panose="02020603050405020304" pitchFamily="18" charset="0"/>
              </a:rPr>
              <a:t>processing sensor </a:t>
            </a:r>
            <a:r>
              <a:rPr lang="en-US" sz="2700" b="1" i="1" dirty="0">
                <a:solidFill>
                  <a:srgbClr val="0070C0"/>
                </a:solidFill>
                <a:latin typeface="Times New Roman" panose="02020603050405020304" pitchFamily="18" charset="0"/>
                <a:cs typeface="Times New Roman" panose="02020603050405020304" pitchFamily="18" charset="0"/>
              </a:rPr>
              <a:t>data</a:t>
            </a:r>
            <a:r>
              <a:rPr lang="en-US" sz="2700" b="1" dirty="0">
                <a:latin typeface="Times New Roman" panose="02020603050405020304" pitchFamily="18" charset="0"/>
                <a:cs typeface="Times New Roman" panose="02020603050405020304" pitchFamily="18" charset="0"/>
              </a:rPr>
              <a:t>. </a:t>
            </a:r>
            <a:r>
              <a:rPr lang="en-US" sz="2700" b="1" dirty="0" smtClean="0">
                <a:latin typeface="Times New Roman" panose="02020603050405020304" pitchFamily="18" charset="0"/>
                <a:cs typeface="Times New Roman" panose="02020603050405020304" pitchFamily="18" charset="0"/>
              </a:rPr>
              <a:t> (BLE, Wi-Fi, LoRAWAN)</a:t>
            </a:r>
            <a:endParaRPr lang="en-US" sz="2700" b="1" dirty="0">
              <a:latin typeface="Times New Roman" panose="02020603050405020304" pitchFamily="18" charset="0"/>
              <a:cs typeface="Times New Roman" panose="02020603050405020304" pitchFamily="18" charset="0"/>
            </a:endParaRPr>
          </a:p>
          <a:p>
            <a:pPr algn="just"/>
            <a:r>
              <a:rPr lang="en-US" sz="2700" b="1" dirty="0" smtClean="0">
                <a:latin typeface="Times New Roman" panose="02020603050405020304" pitchFamily="18" charset="0"/>
                <a:cs typeface="Times New Roman" panose="02020603050405020304" pitchFamily="18" charset="0"/>
              </a:rPr>
              <a:t>The </a:t>
            </a:r>
            <a:r>
              <a:rPr lang="en-US" sz="2700" b="1" dirty="0">
                <a:solidFill>
                  <a:srgbClr val="0070C0"/>
                </a:solidFill>
                <a:latin typeface="Times New Roman" panose="02020603050405020304" pitchFamily="18" charset="0"/>
                <a:cs typeface="Times New Roman" panose="02020603050405020304" pitchFamily="18" charset="0"/>
              </a:rPr>
              <a:t>application layer </a:t>
            </a:r>
            <a:r>
              <a:rPr lang="en-US" sz="2700" b="1" dirty="0">
                <a:latin typeface="Times New Roman" panose="02020603050405020304" pitchFamily="18" charset="0"/>
                <a:cs typeface="Times New Roman" panose="02020603050405020304" pitchFamily="18" charset="0"/>
              </a:rPr>
              <a:t>is responsible for </a:t>
            </a:r>
            <a:r>
              <a:rPr lang="en-US" sz="2700" b="1" i="1" dirty="0">
                <a:solidFill>
                  <a:srgbClr val="FF0000"/>
                </a:solidFill>
                <a:latin typeface="Times New Roman" panose="02020603050405020304" pitchFamily="18" charset="0"/>
                <a:cs typeface="Times New Roman" panose="02020603050405020304" pitchFamily="18" charset="0"/>
              </a:rPr>
              <a:t>delivering application specific services </a:t>
            </a:r>
            <a:r>
              <a:rPr lang="en-US" sz="2700" b="1" i="1" dirty="0" smtClean="0">
                <a:solidFill>
                  <a:srgbClr val="FF0000"/>
                </a:solidFill>
                <a:latin typeface="Times New Roman" panose="02020603050405020304" pitchFamily="18" charset="0"/>
                <a:cs typeface="Times New Roman" panose="02020603050405020304" pitchFamily="18" charset="0"/>
              </a:rPr>
              <a:t>to the </a:t>
            </a:r>
            <a:r>
              <a:rPr lang="en-US" sz="2700" b="1" i="1" dirty="0">
                <a:solidFill>
                  <a:srgbClr val="FF0000"/>
                </a:solidFill>
                <a:latin typeface="Times New Roman" panose="02020603050405020304" pitchFamily="18" charset="0"/>
                <a:cs typeface="Times New Roman" panose="02020603050405020304" pitchFamily="18" charset="0"/>
              </a:rPr>
              <a:t>user</a:t>
            </a:r>
            <a:r>
              <a:rPr lang="en-US" sz="2700" b="1" dirty="0">
                <a:latin typeface="Times New Roman" panose="02020603050405020304" pitchFamily="18" charset="0"/>
                <a:cs typeface="Times New Roman" panose="02020603050405020304" pitchFamily="18" charset="0"/>
              </a:rPr>
              <a:t>. It defines </a:t>
            </a:r>
            <a:r>
              <a:rPr lang="en-US" sz="2700" b="1" i="1" dirty="0">
                <a:solidFill>
                  <a:srgbClr val="0070C0"/>
                </a:solidFill>
                <a:latin typeface="Times New Roman" panose="02020603050405020304" pitchFamily="18" charset="0"/>
                <a:cs typeface="Times New Roman" panose="02020603050405020304" pitchFamily="18" charset="0"/>
              </a:rPr>
              <a:t>various applications </a:t>
            </a:r>
            <a:r>
              <a:rPr lang="en-US" sz="2700" b="1" dirty="0">
                <a:latin typeface="Times New Roman" panose="02020603050405020304" pitchFamily="18" charset="0"/>
                <a:cs typeface="Times New Roman" panose="02020603050405020304" pitchFamily="18" charset="0"/>
              </a:rPr>
              <a:t>in which the Internet of Things can </a:t>
            </a:r>
            <a:r>
              <a:rPr lang="en-US" sz="2700" b="1" dirty="0" smtClean="0">
                <a:latin typeface="Times New Roman" panose="02020603050405020304" pitchFamily="18" charset="0"/>
                <a:cs typeface="Times New Roman" panose="02020603050405020304" pitchFamily="18" charset="0"/>
              </a:rPr>
              <a:t>be </a:t>
            </a:r>
            <a:r>
              <a:rPr lang="en-US" sz="2700" b="1" i="1" dirty="0" smtClean="0">
                <a:solidFill>
                  <a:srgbClr val="0070C0"/>
                </a:solidFill>
                <a:latin typeface="Times New Roman" panose="02020603050405020304" pitchFamily="18" charset="0"/>
                <a:cs typeface="Times New Roman" panose="02020603050405020304" pitchFamily="18" charset="0"/>
              </a:rPr>
              <a:t>deployed</a:t>
            </a:r>
            <a:r>
              <a:rPr lang="en-US" sz="2700" b="1" i="1" dirty="0">
                <a:solidFill>
                  <a:srgbClr val="0070C0"/>
                </a:solidFill>
                <a:latin typeface="Times New Roman" panose="02020603050405020304" pitchFamily="18" charset="0"/>
                <a:cs typeface="Times New Roman" panose="02020603050405020304" pitchFamily="18" charset="0"/>
              </a:rPr>
              <a:t>, for example, smart homes, smart cities, and smart health</a:t>
            </a:r>
            <a:r>
              <a:rPr lang="en-US" sz="27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2378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777875"/>
          </a:xfrm>
        </p:spPr>
        <p:txBody>
          <a:bodyPr rtlCol="0">
            <a:normAutofit/>
          </a:bodyPr>
          <a:lstStyle/>
          <a:p>
            <a:pPr fontAlgn="auto">
              <a:spcAft>
                <a:spcPts val="0"/>
              </a:spcAft>
              <a:defRPr/>
            </a:pPr>
            <a:r>
              <a:rPr lang="en-US" altLang="zh-TW" sz="3600" b="1" dirty="0" smtClean="0">
                <a:latin typeface="Times New Roman" panose="02020603050405020304" pitchFamily="18" charset="0"/>
                <a:cs typeface="Times New Roman" panose="02020603050405020304" pitchFamily="18" charset="0"/>
              </a:rPr>
              <a:t>Everyday objects can become sensors</a:t>
            </a:r>
            <a:endParaRPr lang="zh-TW" altLang="en-US" sz="3600" b="1" dirty="0">
              <a:latin typeface="Times New Roman" panose="02020603050405020304" pitchFamily="18" charset="0"/>
              <a:cs typeface="Times New Roman" panose="02020603050405020304" pitchFamily="18" charset="0"/>
            </a:endParaRPr>
          </a:p>
        </p:txBody>
      </p:sp>
      <p:sp>
        <p:nvSpPr>
          <p:cNvPr id="32771" name="內容版面配置區 2"/>
          <p:cNvSpPr>
            <a:spLocks noGrp="1"/>
          </p:cNvSpPr>
          <p:nvPr>
            <p:ph idx="1"/>
          </p:nvPr>
        </p:nvSpPr>
        <p:spPr>
          <a:xfrm>
            <a:off x="457200" y="1125538"/>
            <a:ext cx="8229600" cy="5111750"/>
          </a:xfrm>
        </p:spPr>
        <p:txBody>
          <a:bodyPr/>
          <a:lstStyle/>
          <a:p>
            <a:endParaRPr lang="zh-TW" altLang="en-US" smtClean="0"/>
          </a:p>
        </p:txBody>
      </p:sp>
      <p:sp>
        <p:nvSpPr>
          <p:cNvPr id="4" name="投影片編號版面配置區 3"/>
          <p:cNvSpPr>
            <a:spLocks noGrp="1"/>
          </p:cNvSpPr>
          <p:nvPr>
            <p:ph type="sldNum" sz="quarter" idx="12"/>
          </p:nvPr>
        </p:nvSpPr>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fld id="{F09E9573-1D21-45D9-9156-BF28B9A819E3}" type="slidenum">
              <a:rPr lang="zh-TW" altLang="en-US">
                <a:solidFill>
                  <a:srgbClr val="898989"/>
                </a:solidFill>
              </a:rPr>
              <a:pPr/>
              <a:t>40</a:t>
            </a:fld>
            <a:endParaRPr lang="en-US" altLang="zh-TW">
              <a:solidFill>
                <a:srgbClr val="898989"/>
              </a:solidFill>
            </a:endParaRPr>
          </a:p>
        </p:txBody>
      </p:sp>
      <p:pic>
        <p:nvPicPr>
          <p:cNvPr id="3277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33600"/>
            <a:ext cx="2447925"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525" y="2144713"/>
            <a:ext cx="20193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375" y="3863975"/>
            <a:ext cx="1876425"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圓角矩形圖說文字 4"/>
          <p:cNvSpPr/>
          <p:nvPr/>
        </p:nvSpPr>
        <p:spPr>
          <a:xfrm>
            <a:off x="539750" y="1052513"/>
            <a:ext cx="2736850" cy="863600"/>
          </a:xfrm>
          <a:prstGeom prst="wedgeRoundRectCallout">
            <a:avLst>
              <a:gd name="adj1" fmla="val 1829"/>
              <a:gd name="adj2" fmla="val 78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My pulse is …</a:t>
            </a:r>
            <a:endParaRPr kumimoji="0" lang="zh-TW" altLang="en-US" dirty="0"/>
          </a:p>
        </p:txBody>
      </p:sp>
      <p:sp>
        <p:nvSpPr>
          <p:cNvPr id="9" name="圓角矩形圖說文字 8"/>
          <p:cNvSpPr/>
          <p:nvPr/>
        </p:nvSpPr>
        <p:spPr>
          <a:xfrm>
            <a:off x="5365750" y="1125538"/>
            <a:ext cx="2736850" cy="863600"/>
          </a:xfrm>
          <a:prstGeom prst="wedgeRoundRectCallout">
            <a:avLst>
              <a:gd name="adj1" fmla="val 1829"/>
              <a:gd name="adj2" fmla="val 78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My blood glucose is …</a:t>
            </a:r>
            <a:endParaRPr kumimoji="0" lang="zh-TW" altLang="en-US" dirty="0"/>
          </a:p>
        </p:txBody>
      </p:sp>
      <p:sp>
        <p:nvSpPr>
          <p:cNvPr id="10" name="圓角矩形圖說文字 9"/>
          <p:cNvSpPr/>
          <p:nvPr/>
        </p:nvSpPr>
        <p:spPr>
          <a:xfrm>
            <a:off x="3259138" y="2924175"/>
            <a:ext cx="2736850" cy="865188"/>
          </a:xfrm>
          <a:prstGeom prst="wedgeRoundRectCallout">
            <a:avLst>
              <a:gd name="adj1" fmla="val 1829"/>
              <a:gd name="adj2" fmla="val 78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My temperature is …</a:t>
            </a:r>
            <a:endParaRPr kumimoji="0" lang="zh-TW" altLang="en-US" dirty="0"/>
          </a:p>
        </p:txBody>
      </p:sp>
      <p:sp>
        <p:nvSpPr>
          <p:cNvPr id="32779" name="文字方塊 5"/>
          <p:cNvSpPr txBox="1">
            <a:spLocks noChangeArrowheads="1"/>
          </p:cNvSpPr>
          <p:nvPr/>
        </p:nvSpPr>
        <p:spPr bwMode="auto">
          <a:xfrm>
            <a:off x="755650" y="5589588"/>
            <a:ext cx="81375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kumimoji="0" lang="en-US" altLang="zh-TW" sz="4000"/>
              <a:t>… and monitor things unobtrusively</a:t>
            </a:r>
            <a:endParaRPr kumimoji="0" lang="zh-TW" altLang="en-US" sz="4000"/>
          </a:p>
        </p:txBody>
      </p:sp>
    </p:spTree>
    <p:extLst>
      <p:ext uri="{BB962C8B-B14F-4D97-AF65-F5344CB8AC3E}">
        <p14:creationId xmlns:p14="http://schemas.microsoft.com/office/powerpoint/2010/main" val="34098848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LoRaWAN</a:t>
            </a:r>
            <a:endParaRPr lang="en-US" dirty="0"/>
          </a:p>
        </p:txBody>
      </p:sp>
      <p:sp>
        <p:nvSpPr>
          <p:cNvPr id="3" name="Content Placeholder 2"/>
          <p:cNvSpPr>
            <a:spLocks noGrp="1"/>
          </p:cNvSpPr>
          <p:nvPr>
            <p:ph idx="1"/>
          </p:nvPr>
        </p:nvSpPr>
        <p:spPr/>
        <p:txBody>
          <a:bodyPr/>
          <a:lstStyle/>
          <a:p>
            <a:r>
              <a:rPr lang="en-US" dirty="0" smtClean="0"/>
              <a:t>A new set of wireless technologies known as </a:t>
            </a:r>
            <a:r>
              <a:rPr lang="en-US" dirty="0" smtClean="0">
                <a:solidFill>
                  <a:srgbClr val="FF0000"/>
                </a:solidFill>
              </a:rPr>
              <a:t>Low-Power Wide-Area (LPWA)</a:t>
            </a:r>
            <a:r>
              <a:rPr lang="en-US" dirty="0" smtClean="0"/>
              <a:t> has</a:t>
            </a:r>
          </a:p>
          <a:p>
            <a:r>
              <a:rPr lang="en-US" dirty="0" smtClean="0"/>
              <a:t>Particularly well adapted for </a:t>
            </a:r>
            <a:r>
              <a:rPr lang="en-US" b="1" dirty="0" smtClean="0">
                <a:solidFill>
                  <a:srgbClr val="FF0000"/>
                </a:solidFill>
              </a:rPr>
              <a:t>long-range</a:t>
            </a:r>
            <a:r>
              <a:rPr lang="en-US" dirty="0" smtClean="0"/>
              <a:t> and battery-powered endpoints.</a:t>
            </a:r>
          </a:p>
          <a:p>
            <a:r>
              <a:rPr lang="en-US" dirty="0" smtClean="0"/>
              <a:t>An unlicensed-band LPWA technology, known as </a:t>
            </a:r>
            <a:r>
              <a:rPr lang="en-US" dirty="0" err="1" smtClean="0"/>
              <a:t>LoRaWAN</a:t>
            </a:r>
            <a:endParaRPr lang="en-US" dirty="0"/>
          </a:p>
        </p:txBody>
      </p:sp>
    </p:spTree>
    <p:extLst>
      <p:ext uri="{BB962C8B-B14F-4D97-AF65-F5344CB8AC3E}">
        <p14:creationId xmlns:p14="http://schemas.microsoft.com/office/powerpoint/2010/main" val="3671665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3412" y="3513409"/>
            <a:ext cx="4700588" cy="2478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97093"/>
            <a:ext cx="7150894" cy="2993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5949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LoRaWAN</a:t>
            </a:r>
            <a:endParaRPr lang="en-US" dirty="0"/>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33" y="1690689"/>
            <a:ext cx="8881334" cy="3694906"/>
          </a:xfrm>
          <a:prstGeom prst="rect">
            <a:avLst/>
          </a:prstGeom>
        </p:spPr>
      </p:pic>
    </p:spTree>
    <p:extLst>
      <p:ext uri="{BB962C8B-B14F-4D97-AF65-F5344CB8AC3E}">
        <p14:creationId xmlns:p14="http://schemas.microsoft.com/office/powerpoint/2010/main" val="38462253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LoRaWAN</a:t>
            </a:r>
            <a:endParaRPr lang="en-US" dirty="0"/>
          </a:p>
        </p:txBody>
      </p:sp>
      <p:sp>
        <p:nvSpPr>
          <p:cNvPr id="3" name="Rectangle 2"/>
          <p:cNvSpPr/>
          <p:nvPr/>
        </p:nvSpPr>
        <p:spPr>
          <a:xfrm>
            <a:off x="428172" y="1430554"/>
            <a:ext cx="8207828" cy="4832092"/>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Deployed in a star-of-stars topology </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Have base stations relaying the data between sensor nodes &amp; network server</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Communication between sensor nodes &amp; BS goes over the wireless channel utilizing </a:t>
            </a:r>
            <a:r>
              <a:rPr lang="en-US" sz="2800" dirty="0" err="1">
                <a:latin typeface="Times New Roman" panose="02020603050405020304" pitchFamily="18" charset="0"/>
                <a:cs typeface="Times New Roman" panose="02020603050405020304" pitchFamily="18" charset="0"/>
              </a:rPr>
              <a:t>LoRa</a:t>
            </a:r>
            <a:r>
              <a:rPr lang="en-US" sz="2800" dirty="0">
                <a:latin typeface="Times New Roman" panose="02020603050405020304" pitchFamily="18" charset="0"/>
                <a:cs typeface="Times New Roman" panose="02020603050405020304" pitchFamily="18" charset="0"/>
              </a:rPr>
              <a:t> physical layer, whilst the connection between gateways &amp; central server are over a backbone IP-based network</a:t>
            </a:r>
          </a:p>
          <a:p>
            <a:pPr marL="457200" indent="-457200" algn="just">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End Nodes </a:t>
            </a:r>
            <a:r>
              <a:rPr lang="en-US" sz="2800" dirty="0">
                <a:latin typeface="Times New Roman" panose="02020603050405020304" pitchFamily="18" charset="0"/>
                <a:cs typeface="Times New Roman" panose="02020603050405020304" pitchFamily="18" charset="0"/>
              </a:rPr>
              <a:t>transmit directly to all gateways within range, using </a:t>
            </a:r>
            <a:r>
              <a:rPr lang="en-US" sz="2800" dirty="0" err="1">
                <a:latin typeface="Times New Roman" panose="02020603050405020304" pitchFamily="18" charset="0"/>
                <a:cs typeface="Times New Roman" panose="02020603050405020304" pitchFamily="18" charset="0"/>
              </a:rPr>
              <a:t>LoRa</a:t>
            </a:r>
            <a:endParaRPr lang="en-US"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Gateways</a:t>
            </a:r>
            <a:r>
              <a:rPr lang="en-US" sz="2800" dirty="0">
                <a:latin typeface="Times New Roman" panose="02020603050405020304" pitchFamily="18" charset="0"/>
                <a:cs typeface="Times New Roman" panose="02020603050405020304" pitchFamily="18" charset="0"/>
              </a:rPr>
              <a:t> relay messages between end-devices &amp; central network server using IP</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013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88341" y="319315"/>
            <a:ext cx="8363774"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smtClean="0"/>
              <a:t>LoRa</a:t>
            </a:r>
            <a:r>
              <a:rPr lang="en-US" dirty="0" smtClean="0"/>
              <a:t> Use Cases</a:t>
            </a:r>
            <a:endParaRPr lang="en-US" dirty="0"/>
          </a:p>
        </p:txBody>
      </p:sp>
      <p:pic>
        <p:nvPicPr>
          <p:cNvPr id="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781" y="1890470"/>
            <a:ext cx="8769990" cy="3026435"/>
          </a:xfrm>
        </p:spPr>
      </p:pic>
    </p:spTree>
    <p:extLst>
      <p:ext uri="{BB962C8B-B14F-4D97-AF65-F5344CB8AC3E}">
        <p14:creationId xmlns:p14="http://schemas.microsoft.com/office/powerpoint/2010/main" val="2133510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LoRaWAN</a:t>
            </a:r>
            <a:r>
              <a:rPr lang="en-US" i="1" dirty="0" smtClean="0"/>
              <a:t> Layers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381000" y="1600200"/>
            <a:ext cx="8347927" cy="3810000"/>
          </a:xfrm>
          <a:prstGeom prst="rect">
            <a:avLst/>
          </a:prstGeom>
          <a:noFill/>
          <a:ln w="9525">
            <a:noFill/>
            <a:miter lim="800000"/>
            <a:headEnd/>
            <a:tailEnd/>
          </a:ln>
        </p:spPr>
      </p:pic>
    </p:spTree>
    <p:extLst>
      <p:ext uri="{BB962C8B-B14F-4D97-AF65-F5344CB8AC3E}">
        <p14:creationId xmlns:p14="http://schemas.microsoft.com/office/powerpoint/2010/main" val="1561463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457200"/>
          </a:xfrm>
        </p:spPr>
        <p:txBody>
          <a:bodyPr>
            <a:normAutofit fontScale="90000"/>
          </a:bodyPr>
          <a:lstStyle/>
          <a:p>
            <a:pPr algn="l"/>
            <a:r>
              <a:rPr lang="en-US" sz="3600" b="1" dirty="0" smtClean="0"/>
              <a:t>Physical Layer</a:t>
            </a:r>
            <a:endParaRPr lang="en-US" sz="3600" dirty="0"/>
          </a:p>
        </p:txBody>
      </p:sp>
      <p:sp>
        <p:nvSpPr>
          <p:cNvPr id="3" name="Content Placeholder 2"/>
          <p:cNvSpPr>
            <a:spLocks noGrp="1"/>
          </p:cNvSpPr>
          <p:nvPr>
            <p:ph idx="1"/>
          </p:nvPr>
        </p:nvSpPr>
        <p:spPr>
          <a:xfrm>
            <a:off x="457200" y="1219200"/>
            <a:ext cx="8229600" cy="4906963"/>
          </a:xfrm>
        </p:spPr>
        <p:txBody>
          <a:bodyPr>
            <a:normAutofit/>
          </a:bodyPr>
          <a:lstStyle/>
          <a:p>
            <a:pPr algn="just"/>
            <a:r>
              <a:rPr lang="en-US" dirty="0" err="1" smtClean="0"/>
              <a:t>Semtech</a:t>
            </a:r>
            <a:r>
              <a:rPr lang="en-US" dirty="0" smtClean="0"/>
              <a:t> </a:t>
            </a:r>
            <a:r>
              <a:rPr lang="en-US" dirty="0" err="1" smtClean="0"/>
              <a:t>LoRa</a:t>
            </a:r>
            <a:r>
              <a:rPr lang="en-US" dirty="0" smtClean="0"/>
              <a:t> modulation is based on chirp </a:t>
            </a:r>
            <a:r>
              <a:rPr lang="en-US" b="1" dirty="0" smtClean="0"/>
              <a:t>spread spectrum modulation</a:t>
            </a:r>
            <a:r>
              <a:rPr lang="en-US" dirty="0" smtClean="0"/>
              <a:t>, which trades a </a:t>
            </a:r>
            <a:r>
              <a:rPr lang="en-US" b="1" dirty="0" smtClean="0"/>
              <a:t>lower data rate</a:t>
            </a:r>
            <a:r>
              <a:rPr lang="en-US" dirty="0" smtClean="0"/>
              <a:t> for receiver sensitivity to significantly increase the communication distance.</a:t>
            </a:r>
          </a:p>
          <a:p>
            <a:pPr algn="just"/>
            <a:r>
              <a:rPr lang="en-US" dirty="0" smtClean="0"/>
              <a:t>It allows demodulation below the noise floor, </a:t>
            </a:r>
            <a:r>
              <a:rPr lang="en-US" b="1" dirty="0" smtClean="0"/>
              <a:t>offers robustness to noise and interference</a:t>
            </a:r>
            <a:r>
              <a:rPr lang="en-US" dirty="0" smtClean="0"/>
              <a:t>, and manages a </a:t>
            </a:r>
            <a:r>
              <a:rPr lang="en-US" b="1" dirty="0" smtClean="0"/>
              <a:t>single channel occupation by different spreading factors</a:t>
            </a:r>
            <a:r>
              <a:rPr lang="en-US" dirty="0" smtClean="0"/>
              <a:t>. </a:t>
            </a:r>
          </a:p>
          <a:p>
            <a:pPr algn="just"/>
            <a:r>
              <a:rPr lang="en-US" dirty="0" smtClean="0"/>
              <a:t>This enables </a:t>
            </a:r>
            <a:r>
              <a:rPr lang="en-US" dirty="0" err="1" smtClean="0"/>
              <a:t>LoRa</a:t>
            </a:r>
            <a:r>
              <a:rPr lang="en-US" dirty="0" smtClean="0"/>
              <a:t> devices to </a:t>
            </a:r>
            <a:r>
              <a:rPr lang="en-US" b="1" dirty="0" smtClean="0"/>
              <a:t>receive on multiple channels in parallel.</a:t>
            </a:r>
            <a:endParaRPr lang="en-US" b="1" dirty="0"/>
          </a:p>
        </p:txBody>
      </p:sp>
    </p:spTree>
    <p:extLst>
      <p:ext uri="{BB962C8B-B14F-4D97-AF65-F5344CB8AC3E}">
        <p14:creationId xmlns:p14="http://schemas.microsoft.com/office/powerpoint/2010/main" val="529629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pPr algn="l"/>
            <a:r>
              <a:rPr lang="en-US" sz="3200" dirty="0" smtClean="0"/>
              <a:t>Frequency bands</a:t>
            </a:r>
            <a:endParaRPr lang="en-US" sz="3200" dirty="0"/>
          </a:p>
        </p:txBody>
      </p:sp>
      <p:sp>
        <p:nvSpPr>
          <p:cNvPr id="3" name="Content Placeholder 2"/>
          <p:cNvSpPr>
            <a:spLocks noGrp="1"/>
          </p:cNvSpPr>
          <p:nvPr>
            <p:ph idx="1"/>
          </p:nvPr>
        </p:nvSpPr>
        <p:spPr>
          <a:xfrm>
            <a:off x="457200" y="990600"/>
            <a:ext cx="8229600" cy="5135563"/>
          </a:xfrm>
        </p:spPr>
        <p:txBody>
          <a:bodyPr/>
          <a:lstStyle/>
          <a:p>
            <a:r>
              <a:rPr lang="en-US" dirty="0" smtClean="0">
                <a:solidFill>
                  <a:srgbClr val="FF0000"/>
                </a:solidFill>
              </a:rPr>
              <a:t>433 MHz, 779–787 MHz, 863–870 MHz, and 902–928 MHz</a:t>
            </a:r>
            <a:r>
              <a:rPr lang="en-US" dirty="0" smtClean="0"/>
              <a:t>, </a:t>
            </a:r>
          </a:p>
          <a:p>
            <a:r>
              <a:rPr lang="en-US" dirty="0" smtClean="0"/>
              <a:t>as well as regional profiles for a subset of the 902–928 MHz bandwidth. </a:t>
            </a:r>
          </a:p>
          <a:p>
            <a:r>
              <a:rPr lang="en-US" dirty="0" smtClean="0"/>
              <a:t>For example, </a:t>
            </a:r>
            <a:r>
              <a:rPr lang="en-US" dirty="0" smtClean="0">
                <a:solidFill>
                  <a:srgbClr val="C00000"/>
                </a:solidFill>
              </a:rPr>
              <a:t>Australia utilizes 915–928 MHz </a:t>
            </a:r>
            <a:r>
              <a:rPr lang="en-US" dirty="0" smtClean="0"/>
              <a:t>frequency bands, while </a:t>
            </a:r>
          </a:p>
          <a:p>
            <a:r>
              <a:rPr lang="en-US" dirty="0" smtClean="0">
                <a:solidFill>
                  <a:srgbClr val="FF0000"/>
                </a:solidFill>
              </a:rPr>
              <a:t>South Korea uses 920–923 MHz and </a:t>
            </a:r>
          </a:p>
          <a:p>
            <a:r>
              <a:rPr lang="en-US" dirty="0" smtClean="0">
                <a:solidFill>
                  <a:srgbClr val="C00000"/>
                </a:solidFill>
              </a:rPr>
              <a:t>Japan uses 920–928 </a:t>
            </a:r>
            <a:r>
              <a:rPr lang="en-US" dirty="0" err="1" smtClean="0">
                <a:solidFill>
                  <a:srgbClr val="C00000"/>
                </a:solidFill>
              </a:rPr>
              <a:t>MHz.</a:t>
            </a:r>
            <a:endParaRPr lang="en-US" dirty="0">
              <a:solidFill>
                <a:srgbClr val="C00000"/>
              </a:solidFill>
            </a:endParaRPr>
          </a:p>
        </p:txBody>
      </p:sp>
    </p:spTree>
    <p:extLst>
      <p:ext uri="{BB962C8B-B14F-4D97-AF65-F5344CB8AC3E}">
        <p14:creationId xmlns:p14="http://schemas.microsoft.com/office/powerpoint/2010/main" val="2690309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pPr algn="l"/>
            <a:r>
              <a:rPr lang="en-US" dirty="0" smtClean="0"/>
              <a:t>Spreading factor</a:t>
            </a:r>
            <a:endParaRPr lang="en-US" dirty="0"/>
          </a:p>
        </p:txBody>
      </p:sp>
      <p:sp>
        <p:nvSpPr>
          <p:cNvPr id="3" name="Content Placeholder 2"/>
          <p:cNvSpPr>
            <a:spLocks noGrp="1"/>
          </p:cNvSpPr>
          <p:nvPr>
            <p:ph idx="1"/>
          </p:nvPr>
        </p:nvSpPr>
        <p:spPr>
          <a:xfrm>
            <a:off x="457200" y="990600"/>
            <a:ext cx="8229600" cy="5135563"/>
          </a:xfrm>
        </p:spPr>
        <p:txBody>
          <a:bodyPr>
            <a:normAutofit/>
          </a:bodyPr>
          <a:lstStyle/>
          <a:p>
            <a:pPr algn="just"/>
            <a:r>
              <a:rPr lang="en-US" dirty="0" smtClean="0"/>
              <a:t>An important feature of </a:t>
            </a:r>
            <a:r>
              <a:rPr lang="en-US" dirty="0" err="1" smtClean="0"/>
              <a:t>LoRa</a:t>
            </a:r>
            <a:r>
              <a:rPr lang="en-US" dirty="0" smtClean="0"/>
              <a:t> is its ability to </a:t>
            </a:r>
            <a:r>
              <a:rPr lang="en-US" b="1" dirty="0" smtClean="0">
                <a:solidFill>
                  <a:srgbClr val="C00000"/>
                </a:solidFill>
              </a:rPr>
              <a:t>handle various data rates via the spreading factor.</a:t>
            </a:r>
          </a:p>
          <a:p>
            <a:pPr algn="just"/>
            <a:r>
              <a:rPr lang="en-US" dirty="0" smtClean="0">
                <a:solidFill>
                  <a:srgbClr val="C00000"/>
                </a:solidFill>
              </a:rPr>
              <a:t>Devices with a </a:t>
            </a:r>
            <a:r>
              <a:rPr lang="en-US" b="1" dirty="0" smtClean="0">
                <a:solidFill>
                  <a:srgbClr val="C00000"/>
                </a:solidFill>
              </a:rPr>
              <a:t>low spreading factor</a:t>
            </a:r>
            <a:r>
              <a:rPr lang="en-US" dirty="0" smtClean="0">
                <a:solidFill>
                  <a:srgbClr val="C00000"/>
                </a:solidFill>
              </a:rPr>
              <a:t> (SF) </a:t>
            </a:r>
            <a:r>
              <a:rPr lang="en-US" dirty="0" smtClean="0">
                <a:solidFill>
                  <a:srgbClr val="00B0F0"/>
                </a:solidFill>
              </a:rPr>
              <a:t>achieve less distance </a:t>
            </a:r>
            <a:r>
              <a:rPr lang="en-US" dirty="0" smtClean="0"/>
              <a:t>in their communications but transmit at </a:t>
            </a:r>
            <a:r>
              <a:rPr lang="en-US" dirty="0" smtClean="0">
                <a:solidFill>
                  <a:srgbClr val="C00000"/>
                </a:solidFill>
              </a:rPr>
              <a:t>faster speeds</a:t>
            </a:r>
            <a:r>
              <a:rPr lang="en-US" dirty="0" smtClean="0"/>
              <a:t>, resulting in less airtime.</a:t>
            </a:r>
          </a:p>
          <a:p>
            <a:pPr algn="just"/>
            <a:r>
              <a:rPr lang="en-US" dirty="0" smtClean="0"/>
              <a:t>A </a:t>
            </a:r>
            <a:r>
              <a:rPr lang="en-US" b="1" dirty="0" smtClean="0">
                <a:solidFill>
                  <a:srgbClr val="C00000"/>
                </a:solidFill>
              </a:rPr>
              <a:t>higher SF</a:t>
            </a:r>
            <a:r>
              <a:rPr lang="en-US" dirty="0" smtClean="0"/>
              <a:t> provides </a:t>
            </a:r>
            <a:r>
              <a:rPr lang="en-US" dirty="0" smtClean="0">
                <a:solidFill>
                  <a:srgbClr val="C00000"/>
                </a:solidFill>
              </a:rPr>
              <a:t>slower transmission rates </a:t>
            </a:r>
            <a:r>
              <a:rPr lang="en-US" dirty="0" smtClean="0"/>
              <a:t>but achieves a </a:t>
            </a:r>
            <a:r>
              <a:rPr lang="en-US" dirty="0" smtClean="0">
                <a:solidFill>
                  <a:srgbClr val="00B0F0"/>
                </a:solidFill>
              </a:rPr>
              <a:t>higher</a:t>
            </a:r>
            <a:r>
              <a:rPr lang="en-US" dirty="0" smtClean="0">
                <a:solidFill>
                  <a:srgbClr val="C00000"/>
                </a:solidFill>
              </a:rPr>
              <a:t> </a:t>
            </a:r>
            <a:r>
              <a:rPr lang="en-US" dirty="0" smtClean="0">
                <a:solidFill>
                  <a:srgbClr val="00B0F0"/>
                </a:solidFill>
              </a:rPr>
              <a:t>reliability</a:t>
            </a:r>
            <a:r>
              <a:rPr lang="en-US" dirty="0" smtClean="0">
                <a:solidFill>
                  <a:srgbClr val="C00000"/>
                </a:solidFill>
              </a:rPr>
              <a:t> </a:t>
            </a:r>
            <a:r>
              <a:rPr lang="en-US" dirty="0" smtClean="0"/>
              <a:t>at </a:t>
            </a:r>
            <a:r>
              <a:rPr lang="en-US" dirty="0" smtClean="0">
                <a:solidFill>
                  <a:srgbClr val="00B0F0"/>
                </a:solidFill>
              </a:rPr>
              <a:t>longer distances.</a:t>
            </a:r>
            <a:endParaRPr lang="en-US" dirty="0">
              <a:solidFill>
                <a:srgbClr val="00B0F0"/>
              </a:solidFill>
            </a:endParaRPr>
          </a:p>
        </p:txBody>
      </p:sp>
    </p:spTree>
    <p:extLst>
      <p:ext uri="{BB962C8B-B14F-4D97-AF65-F5344CB8AC3E}">
        <p14:creationId xmlns:p14="http://schemas.microsoft.com/office/powerpoint/2010/main" val="2381011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98"/>
            <a:ext cx="7886700" cy="1325563"/>
          </a:xfrm>
        </p:spPr>
        <p:txBody>
          <a:bodyPr>
            <a:normAutofit/>
          </a:bodyPr>
          <a:lstStyle/>
          <a:p>
            <a:r>
              <a:rPr lang="en-US" sz="3600" b="1" dirty="0" smtClean="0">
                <a:latin typeface="Times New Roman" panose="02020603050405020304" pitchFamily="18" charset="0"/>
                <a:cs typeface="Times New Roman" panose="02020603050405020304" pitchFamily="18" charset="0"/>
              </a:rPr>
              <a:t>5 Layer- Architecture of </a:t>
            </a:r>
            <a:r>
              <a:rPr lang="en-US" sz="3600" b="1" dirty="0" err="1" smtClean="0">
                <a:latin typeface="Times New Roman" panose="02020603050405020304" pitchFamily="18" charset="0"/>
                <a:cs typeface="Times New Roman" panose="02020603050405020304" pitchFamily="18" charset="0"/>
              </a:rPr>
              <a:t>IoT</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8650" y="925079"/>
            <a:ext cx="7886700" cy="4351338"/>
          </a:xfrm>
        </p:spPr>
        <p:txBody>
          <a:bodyPr>
            <a:noAutofit/>
          </a:bodyPr>
          <a:lstStyle/>
          <a:p>
            <a:pPr algn="just"/>
            <a:r>
              <a:rPr lang="en-US" sz="2700" b="1" dirty="0" smtClean="0">
                <a:latin typeface="Times New Roman" panose="02020603050405020304" pitchFamily="18" charset="0"/>
                <a:cs typeface="Times New Roman" panose="02020603050405020304" pitchFamily="18" charset="0"/>
              </a:rPr>
              <a:t>The </a:t>
            </a:r>
            <a:r>
              <a:rPr lang="en-US" sz="2700" b="1" dirty="0">
                <a:solidFill>
                  <a:srgbClr val="0070C0"/>
                </a:solidFill>
                <a:latin typeface="Times New Roman" panose="02020603050405020304" pitchFamily="18" charset="0"/>
                <a:cs typeface="Times New Roman" panose="02020603050405020304" pitchFamily="18" charset="0"/>
              </a:rPr>
              <a:t>perception layer </a:t>
            </a:r>
            <a:r>
              <a:rPr lang="en-US" sz="2700" b="1" dirty="0">
                <a:latin typeface="Times New Roman" panose="02020603050405020304" pitchFamily="18" charset="0"/>
                <a:cs typeface="Times New Roman" panose="02020603050405020304" pitchFamily="18" charset="0"/>
              </a:rPr>
              <a:t>is the </a:t>
            </a:r>
            <a:r>
              <a:rPr lang="en-US" sz="2700" b="1" dirty="0">
                <a:solidFill>
                  <a:srgbClr val="0070C0"/>
                </a:solidFill>
                <a:latin typeface="Times New Roman" panose="02020603050405020304" pitchFamily="18" charset="0"/>
                <a:cs typeface="Times New Roman" panose="02020603050405020304" pitchFamily="18" charset="0"/>
              </a:rPr>
              <a:t>physical layer</a:t>
            </a:r>
            <a:r>
              <a:rPr lang="en-US" sz="2700" b="1" dirty="0">
                <a:latin typeface="Times New Roman" panose="02020603050405020304" pitchFamily="18" charset="0"/>
                <a:cs typeface="Times New Roman" panose="02020603050405020304" pitchFamily="18" charset="0"/>
              </a:rPr>
              <a:t>, which has </a:t>
            </a:r>
            <a:r>
              <a:rPr lang="en-US" sz="2700" b="1" i="1" dirty="0">
                <a:solidFill>
                  <a:srgbClr val="FF0000"/>
                </a:solidFill>
                <a:latin typeface="Times New Roman" panose="02020603050405020304" pitchFamily="18" charset="0"/>
                <a:cs typeface="Times New Roman" panose="02020603050405020304" pitchFamily="18" charset="0"/>
              </a:rPr>
              <a:t>sensors for sensing </a:t>
            </a:r>
            <a:r>
              <a:rPr lang="en-US" sz="2700" b="1" i="1" dirty="0" smtClean="0">
                <a:solidFill>
                  <a:srgbClr val="FF0000"/>
                </a:solidFill>
                <a:latin typeface="Times New Roman" panose="02020603050405020304" pitchFamily="18" charset="0"/>
                <a:cs typeface="Times New Roman" panose="02020603050405020304" pitchFamily="18" charset="0"/>
              </a:rPr>
              <a:t>and gathering </a:t>
            </a:r>
            <a:r>
              <a:rPr lang="en-US" sz="2700" b="1" i="1" dirty="0">
                <a:solidFill>
                  <a:srgbClr val="FF0000"/>
                </a:solidFill>
                <a:latin typeface="Times New Roman" panose="02020603050405020304" pitchFamily="18" charset="0"/>
                <a:cs typeface="Times New Roman" panose="02020603050405020304" pitchFamily="18" charset="0"/>
              </a:rPr>
              <a:t>information about the environment</a:t>
            </a:r>
            <a:r>
              <a:rPr lang="en-US" sz="2700" b="1" dirty="0">
                <a:latin typeface="Times New Roman" panose="02020603050405020304" pitchFamily="18" charset="0"/>
                <a:cs typeface="Times New Roman" panose="02020603050405020304" pitchFamily="18" charset="0"/>
              </a:rPr>
              <a:t>. It </a:t>
            </a:r>
            <a:r>
              <a:rPr lang="en-US" sz="2700" b="1" i="1" dirty="0">
                <a:solidFill>
                  <a:srgbClr val="0070C0"/>
                </a:solidFill>
                <a:latin typeface="Times New Roman" panose="02020603050405020304" pitchFamily="18" charset="0"/>
                <a:cs typeface="Times New Roman" panose="02020603050405020304" pitchFamily="18" charset="0"/>
              </a:rPr>
              <a:t>senses some </a:t>
            </a:r>
            <a:r>
              <a:rPr lang="en-US" sz="2700" b="1" i="1" dirty="0" smtClean="0">
                <a:solidFill>
                  <a:srgbClr val="0070C0"/>
                </a:solidFill>
                <a:latin typeface="Times New Roman" panose="02020603050405020304" pitchFamily="18" charset="0"/>
                <a:cs typeface="Times New Roman" panose="02020603050405020304" pitchFamily="18" charset="0"/>
              </a:rPr>
              <a:t>physical parameters </a:t>
            </a:r>
            <a:r>
              <a:rPr lang="en-US" sz="2700" b="1" i="1" dirty="0">
                <a:solidFill>
                  <a:srgbClr val="0070C0"/>
                </a:solidFill>
                <a:latin typeface="Times New Roman" panose="02020603050405020304" pitchFamily="18" charset="0"/>
                <a:cs typeface="Times New Roman" panose="02020603050405020304" pitchFamily="18" charset="0"/>
              </a:rPr>
              <a:t>or identifies other smart objects in the environment</a:t>
            </a:r>
            <a:r>
              <a:rPr lang="en-US" sz="2700" b="1" dirty="0">
                <a:latin typeface="Times New Roman" panose="02020603050405020304" pitchFamily="18" charset="0"/>
                <a:cs typeface="Times New Roman" panose="02020603050405020304" pitchFamily="18" charset="0"/>
              </a:rPr>
              <a:t>.  </a:t>
            </a:r>
            <a:endParaRPr lang="en-US" sz="2700" b="1" dirty="0" smtClean="0">
              <a:latin typeface="Times New Roman" panose="02020603050405020304" pitchFamily="18" charset="0"/>
              <a:cs typeface="Times New Roman" panose="02020603050405020304" pitchFamily="18" charset="0"/>
            </a:endParaRPr>
          </a:p>
          <a:p>
            <a:pPr algn="just"/>
            <a:r>
              <a:rPr lang="en-US" sz="2700" b="1" dirty="0">
                <a:latin typeface="Times New Roman" panose="02020603050405020304" pitchFamily="18" charset="0"/>
                <a:cs typeface="Times New Roman" panose="02020603050405020304" pitchFamily="18" charset="0"/>
              </a:rPr>
              <a:t>The </a:t>
            </a:r>
            <a:r>
              <a:rPr lang="en-US" sz="2700" b="1" dirty="0">
                <a:solidFill>
                  <a:srgbClr val="FF0000"/>
                </a:solidFill>
                <a:latin typeface="Times New Roman" panose="02020603050405020304" pitchFamily="18" charset="0"/>
                <a:cs typeface="Times New Roman" panose="02020603050405020304" pitchFamily="18" charset="0"/>
              </a:rPr>
              <a:t>transport layer </a:t>
            </a:r>
            <a:r>
              <a:rPr lang="en-US" sz="2700" b="1" dirty="0">
                <a:solidFill>
                  <a:srgbClr val="0070C0"/>
                </a:solidFill>
                <a:latin typeface="Times New Roman" panose="02020603050405020304" pitchFamily="18" charset="0"/>
                <a:cs typeface="Times New Roman" panose="02020603050405020304" pitchFamily="18" charset="0"/>
              </a:rPr>
              <a:t>transfers</a:t>
            </a:r>
            <a:r>
              <a:rPr lang="en-US" sz="2700" b="1" dirty="0">
                <a:latin typeface="Times New Roman" panose="02020603050405020304" pitchFamily="18" charset="0"/>
                <a:cs typeface="Times New Roman" panose="02020603050405020304" pitchFamily="18" charset="0"/>
              </a:rPr>
              <a:t> the </a:t>
            </a:r>
            <a:r>
              <a:rPr lang="en-US" sz="2700" b="1" i="1" dirty="0">
                <a:solidFill>
                  <a:srgbClr val="FF0000"/>
                </a:solidFill>
                <a:latin typeface="Times New Roman" panose="02020603050405020304" pitchFamily="18" charset="0"/>
                <a:cs typeface="Times New Roman" panose="02020603050405020304" pitchFamily="18" charset="0"/>
              </a:rPr>
              <a:t>sensor data from the perception layer </a:t>
            </a:r>
            <a:r>
              <a:rPr lang="en-US" sz="2700" b="1" i="1" dirty="0" smtClean="0">
                <a:solidFill>
                  <a:srgbClr val="FF0000"/>
                </a:solidFill>
                <a:latin typeface="Times New Roman" panose="02020603050405020304" pitchFamily="18" charset="0"/>
                <a:cs typeface="Times New Roman" panose="02020603050405020304" pitchFamily="18" charset="0"/>
              </a:rPr>
              <a:t>to the </a:t>
            </a:r>
            <a:r>
              <a:rPr lang="en-US" sz="2700" b="1" i="1" dirty="0">
                <a:solidFill>
                  <a:srgbClr val="FF0000"/>
                </a:solidFill>
                <a:latin typeface="Times New Roman" panose="02020603050405020304" pitchFamily="18" charset="0"/>
                <a:cs typeface="Times New Roman" panose="02020603050405020304" pitchFamily="18" charset="0"/>
              </a:rPr>
              <a:t>processing layer and vice versa through networks</a:t>
            </a:r>
            <a:r>
              <a:rPr lang="en-US" sz="2700" b="1" dirty="0">
                <a:latin typeface="Times New Roman" panose="02020603050405020304" pitchFamily="18" charset="0"/>
                <a:cs typeface="Times New Roman" panose="02020603050405020304" pitchFamily="18" charset="0"/>
              </a:rPr>
              <a:t> such as </a:t>
            </a:r>
            <a:r>
              <a:rPr lang="en-US" sz="2700" b="1" dirty="0" smtClean="0">
                <a:latin typeface="Times New Roman" panose="02020603050405020304" pitchFamily="18" charset="0"/>
                <a:cs typeface="Times New Roman" panose="02020603050405020304" pitchFamily="18" charset="0"/>
              </a:rPr>
              <a:t>wireless, 3G</a:t>
            </a:r>
            <a:r>
              <a:rPr lang="en-US" sz="2700" b="1" dirty="0">
                <a:latin typeface="Times New Roman" panose="02020603050405020304" pitchFamily="18" charset="0"/>
                <a:cs typeface="Times New Roman" panose="02020603050405020304" pitchFamily="18" charset="0"/>
              </a:rPr>
              <a:t>, LAN, Bluetooth, RFID, and NFC</a:t>
            </a:r>
            <a:r>
              <a:rPr lang="en-US" sz="2700" b="1" dirty="0" smtClean="0">
                <a:latin typeface="Times New Roman" panose="02020603050405020304" pitchFamily="18" charset="0"/>
                <a:cs typeface="Times New Roman" panose="02020603050405020304" pitchFamily="18" charset="0"/>
              </a:rPr>
              <a:t>.</a:t>
            </a:r>
          </a:p>
          <a:p>
            <a:pPr algn="just"/>
            <a:r>
              <a:rPr lang="en-US" sz="2700" b="1" dirty="0" smtClean="0">
                <a:latin typeface="Times New Roman" panose="02020603050405020304" pitchFamily="18" charset="0"/>
                <a:cs typeface="Times New Roman" panose="02020603050405020304" pitchFamily="18" charset="0"/>
              </a:rPr>
              <a:t>The </a:t>
            </a:r>
            <a:r>
              <a:rPr lang="en-US" sz="2700" b="1" dirty="0" smtClean="0">
                <a:solidFill>
                  <a:srgbClr val="FF0000"/>
                </a:solidFill>
                <a:latin typeface="Times New Roman" panose="02020603050405020304" pitchFamily="18" charset="0"/>
                <a:cs typeface="Times New Roman" panose="02020603050405020304" pitchFamily="18" charset="0"/>
              </a:rPr>
              <a:t>processing layer </a:t>
            </a:r>
            <a:r>
              <a:rPr lang="en-US" sz="2700" b="1" dirty="0" smtClean="0">
                <a:latin typeface="Times New Roman" panose="02020603050405020304" pitchFamily="18" charset="0"/>
                <a:cs typeface="Times New Roman" panose="02020603050405020304" pitchFamily="18" charset="0"/>
              </a:rPr>
              <a:t>is also known as </a:t>
            </a:r>
            <a:r>
              <a:rPr lang="en-US" sz="2700" b="1" i="1" dirty="0" smtClean="0">
                <a:solidFill>
                  <a:srgbClr val="0070C0"/>
                </a:solidFill>
                <a:latin typeface="Times New Roman" panose="02020603050405020304" pitchFamily="18" charset="0"/>
                <a:cs typeface="Times New Roman" panose="02020603050405020304" pitchFamily="18" charset="0"/>
              </a:rPr>
              <a:t>the middleware layer</a:t>
            </a:r>
            <a:r>
              <a:rPr lang="en-US" sz="2700" b="1" dirty="0" smtClean="0">
                <a:latin typeface="Times New Roman" panose="02020603050405020304" pitchFamily="18" charset="0"/>
                <a:cs typeface="Times New Roman" panose="02020603050405020304" pitchFamily="18" charset="0"/>
              </a:rPr>
              <a:t>. It </a:t>
            </a:r>
            <a:r>
              <a:rPr lang="en-US" sz="2700" b="1" i="1" dirty="0" smtClean="0">
                <a:solidFill>
                  <a:srgbClr val="FF0000"/>
                </a:solidFill>
                <a:latin typeface="Times New Roman" panose="02020603050405020304" pitchFamily="18" charset="0"/>
                <a:cs typeface="Times New Roman" panose="02020603050405020304" pitchFamily="18" charset="0"/>
              </a:rPr>
              <a:t>stores, analyzes, and processes huge amounts of data that comes from the transport layer</a:t>
            </a:r>
            <a:r>
              <a:rPr lang="en-US" sz="2700" b="1" dirty="0" smtClean="0">
                <a:latin typeface="Times New Roman" panose="02020603050405020304" pitchFamily="18" charset="0"/>
                <a:cs typeface="Times New Roman" panose="02020603050405020304" pitchFamily="18" charset="0"/>
              </a:rPr>
              <a:t>. </a:t>
            </a:r>
            <a:r>
              <a:rPr lang="en-US" sz="1800" b="1" i="1" dirty="0" smtClean="0">
                <a:solidFill>
                  <a:srgbClr val="0070C0"/>
                </a:solidFill>
                <a:latin typeface="Times New Roman" panose="02020603050405020304" pitchFamily="18" charset="0"/>
                <a:cs typeface="Times New Roman" panose="02020603050405020304" pitchFamily="18" charset="0"/>
              </a:rPr>
              <a:t>It can manage and provide a diverse set of services to the lower layers. It </a:t>
            </a:r>
            <a:r>
              <a:rPr lang="en-US" sz="1800" b="1" i="1" dirty="0" smtClean="0">
                <a:solidFill>
                  <a:srgbClr val="FF0000"/>
                </a:solidFill>
                <a:latin typeface="Times New Roman" panose="02020603050405020304" pitchFamily="18" charset="0"/>
                <a:cs typeface="Times New Roman" panose="02020603050405020304" pitchFamily="18" charset="0"/>
              </a:rPr>
              <a:t>employs many technologies such as databases, cloud computing, and big data processing modules</a:t>
            </a:r>
          </a:p>
        </p:txBody>
      </p:sp>
    </p:spTree>
    <p:extLst>
      <p:ext uri="{BB962C8B-B14F-4D97-AF65-F5344CB8AC3E}">
        <p14:creationId xmlns:p14="http://schemas.microsoft.com/office/powerpoint/2010/main" val="5785054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lstStyle/>
          <a:p>
            <a:r>
              <a:rPr lang="en-US" i="1" dirty="0" err="1" smtClean="0">
                <a:solidFill>
                  <a:srgbClr val="00B0F0"/>
                </a:solidFill>
              </a:rPr>
              <a:t>LoRaWAN</a:t>
            </a:r>
            <a:r>
              <a:rPr lang="en-US" i="1" dirty="0" smtClean="0">
                <a:solidFill>
                  <a:srgbClr val="00B0F0"/>
                </a:solidFill>
              </a:rPr>
              <a:t> Data Rate Example</a:t>
            </a:r>
            <a:endParaRPr lang="en-US" dirty="0">
              <a:solidFill>
                <a:srgbClr val="00B0F0"/>
              </a:solidFill>
            </a:endParaRPr>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685800" y="990600"/>
            <a:ext cx="7720012" cy="5124450"/>
          </a:xfrm>
          <a:prstGeom prst="rect">
            <a:avLst/>
          </a:prstGeom>
          <a:noFill/>
          <a:ln w="9525">
            <a:noFill/>
            <a:miter lim="800000"/>
            <a:headEnd/>
            <a:tailEnd/>
          </a:ln>
        </p:spPr>
      </p:pic>
    </p:spTree>
    <p:extLst>
      <p:ext uri="{BB962C8B-B14F-4D97-AF65-F5344CB8AC3E}">
        <p14:creationId xmlns:p14="http://schemas.microsoft.com/office/powerpoint/2010/main" val="19903179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pPr algn="l"/>
            <a:r>
              <a:rPr lang="en-US" b="1" dirty="0" smtClean="0"/>
              <a:t>MAC Layer</a:t>
            </a:r>
            <a:endParaRPr lang="en-US" dirty="0"/>
          </a:p>
        </p:txBody>
      </p:sp>
      <p:sp>
        <p:nvSpPr>
          <p:cNvPr id="3" name="Content Placeholder 2"/>
          <p:cNvSpPr>
            <a:spLocks noGrp="1"/>
          </p:cNvSpPr>
          <p:nvPr>
            <p:ph idx="1"/>
          </p:nvPr>
        </p:nvSpPr>
        <p:spPr>
          <a:xfrm>
            <a:off x="457200" y="838200"/>
            <a:ext cx="8229600" cy="5287963"/>
          </a:xfrm>
        </p:spPr>
        <p:txBody>
          <a:bodyPr>
            <a:normAutofit lnSpcReduction="10000"/>
          </a:bodyPr>
          <a:lstStyle/>
          <a:p>
            <a:r>
              <a:rPr lang="en-US" dirty="0" smtClean="0"/>
              <a:t>The </a:t>
            </a:r>
            <a:r>
              <a:rPr lang="en-US" dirty="0" err="1" smtClean="0"/>
              <a:t>LoRaWAN</a:t>
            </a:r>
            <a:r>
              <a:rPr lang="en-US" dirty="0" smtClean="0"/>
              <a:t> specification documents three classes of </a:t>
            </a:r>
            <a:r>
              <a:rPr lang="en-US" dirty="0" err="1" smtClean="0"/>
              <a:t>LoRaWAN</a:t>
            </a:r>
            <a:r>
              <a:rPr lang="en-US" dirty="0" smtClean="0"/>
              <a:t> devices:</a:t>
            </a:r>
          </a:p>
          <a:p>
            <a:pPr lvl="1" algn="just"/>
            <a:r>
              <a:rPr lang="en-US" b="1" dirty="0" smtClean="0"/>
              <a:t>Class A: </a:t>
            </a:r>
            <a:r>
              <a:rPr lang="en-US" dirty="0" smtClean="0"/>
              <a:t>This class is the default implementation. Optimized for </a:t>
            </a:r>
            <a:r>
              <a:rPr lang="en-US" b="1" dirty="0" smtClean="0">
                <a:solidFill>
                  <a:srgbClr val="00B0F0"/>
                </a:solidFill>
              </a:rPr>
              <a:t>battery-powered</a:t>
            </a:r>
            <a:r>
              <a:rPr lang="en-US" dirty="0" smtClean="0"/>
              <a:t> nodes, it allows </a:t>
            </a:r>
            <a:r>
              <a:rPr lang="en-US" dirty="0" smtClean="0">
                <a:solidFill>
                  <a:srgbClr val="00B0F0"/>
                </a:solidFill>
              </a:rPr>
              <a:t>bidirectional communications</a:t>
            </a:r>
            <a:r>
              <a:rPr lang="en-US" dirty="0" smtClean="0"/>
              <a:t>, where a given node is able to receive downstream traffic after transmitting. Two receive windows are available after each transmission.</a:t>
            </a:r>
          </a:p>
          <a:p>
            <a:pPr lvl="1" algn="just"/>
            <a:r>
              <a:rPr lang="en-US" b="1" dirty="0" smtClean="0"/>
              <a:t>Class B: </a:t>
            </a:r>
            <a:r>
              <a:rPr lang="en-US" dirty="0" smtClean="0"/>
              <a:t>This class was designated “experimental” in </a:t>
            </a:r>
            <a:r>
              <a:rPr lang="en-US" dirty="0" err="1" smtClean="0"/>
              <a:t>LoRaWAN</a:t>
            </a:r>
            <a:r>
              <a:rPr lang="en-US" dirty="0" smtClean="0"/>
              <a:t> 1.0.1 until it can be better defined. A Class B node or endpoint should get additional receive windows compared to Class A, gateways must be synchronized through a beaconing process.</a:t>
            </a:r>
          </a:p>
          <a:p>
            <a:pPr lvl="1" algn="just"/>
            <a:r>
              <a:rPr lang="en-US" b="1" dirty="0" smtClean="0"/>
              <a:t>Class C: </a:t>
            </a:r>
            <a:r>
              <a:rPr lang="en-US" dirty="0" smtClean="0"/>
              <a:t>This class is </a:t>
            </a:r>
            <a:r>
              <a:rPr lang="en-US" b="1" dirty="0" smtClean="0">
                <a:solidFill>
                  <a:srgbClr val="00B0F0"/>
                </a:solidFill>
              </a:rPr>
              <a:t>particularly adapted for </a:t>
            </a:r>
            <a:r>
              <a:rPr lang="en-US" b="1" dirty="0" smtClean="0">
                <a:solidFill>
                  <a:srgbClr val="FF0000"/>
                </a:solidFill>
              </a:rPr>
              <a:t>powered nodes</a:t>
            </a:r>
            <a:r>
              <a:rPr lang="en-US" b="1" dirty="0" smtClean="0">
                <a:solidFill>
                  <a:srgbClr val="00B0F0"/>
                </a:solidFill>
              </a:rPr>
              <a:t>. This classification enables a node to be continuously listening by keeping its receive window open when not transmitting</a:t>
            </a:r>
            <a:r>
              <a:rPr lang="en-US" dirty="0" smtClean="0"/>
              <a:t>. </a:t>
            </a:r>
            <a:endParaRPr lang="en-US" dirty="0"/>
          </a:p>
        </p:txBody>
      </p:sp>
    </p:spTree>
    <p:extLst>
      <p:ext uri="{BB962C8B-B14F-4D97-AF65-F5344CB8AC3E}">
        <p14:creationId xmlns:p14="http://schemas.microsoft.com/office/powerpoint/2010/main" val="24002838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smtClean="0"/>
              <a:t>High-Level </a:t>
            </a:r>
            <a:r>
              <a:rPr lang="en-US" i="1" dirty="0" err="1" smtClean="0"/>
              <a:t>LoRaWAN</a:t>
            </a:r>
            <a:r>
              <a:rPr lang="en-US" i="1" dirty="0" smtClean="0"/>
              <a:t> MAC Frame Format</a:t>
            </a:r>
            <a:endParaRPr lang="en-US" dirty="0"/>
          </a:p>
        </p:txBody>
      </p:sp>
      <p:sp>
        <p:nvSpPr>
          <p:cNvPr id="3" name="Content Placeholder 2"/>
          <p:cNvSpPr>
            <a:spLocks noGrp="1"/>
          </p:cNvSpPr>
          <p:nvPr>
            <p:ph idx="1"/>
          </p:nvPr>
        </p:nvSpPr>
        <p:spPr/>
        <p:txBody>
          <a:bodyPr>
            <a:normAutofit/>
          </a:bodyPr>
          <a:lstStyle/>
          <a:p>
            <a:pPr algn="just"/>
            <a:r>
              <a:rPr lang="en-US" sz="2400" dirty="0" err="1" smtClean="0"/>
              <a:t>LoRaWAN</a:t>
            </a:r>
            <a:r>
              <a:rPr lang="en-US" sz="2400" dirty="0" smtClean="0"/>
              <a:t> messages, either uplink or downlink, have a PHY payload composed of a 1-byte MAC header, a variable-byte MAC payload, and a MIC that is 4 bytes in length. The MAC payload size depends on the frequency band and the data rate, ranging from 59 to 230 bytes for the 863–870 MHz band and 19 to 250bytes for the 902–928 MHz band. Figure shows a high-level </a:t>
            </a:r>
            <a:r>
              <a:rPr lang="en-US" sz="2400" dirty="0" err="1" smtClean="0"/>
              <a:t>LoRaWAN</a:t>
            </a:r>
            <a:r>
              <a:rPr lang="en-US" sz="2400" dirty="0" smtClean="0"/>
              <a:t> MAC frame format.</a:t>
            </a:r>
            <a:endParaRPr lang="en-US" sz="2400" dirty="0"/>
          </a:p>
        </p:txBody>
      </p:sp>
      <p:pic>
        <p:nvPicPr>
          <p:cNvPr id="3074" name="Picture 2"/>
          <p:cNvPicPr>
            <a:picLocks noChangeAspect="1" noChangeArrowheads="1"/>
          </p:cNvPicPr>
          <p:nvPr/>
        </p:nvPicPr>
        <p:blipFill>
          <a:blip r:embed="rId2" cstate="print"/>
          <a:srcRect/>
          <a:stretch>
            <a:fillRect/>
          </a:stretch>
        </p:blipFill>
        <p:spPr bwMode="auto">
          <a:xfrm>
            <a:off x="838200" y="4495800"/>
            <a:ext cx="7787473" cy="1143000"/>
          </a:xfrm>
          <a:prstGeom prst="rect">
            <a:avLst/>
          </a:prstGeom>
          <a:noFill/>
          <a:ln w="9525">
            <a:noFill/>
            <a:miter lim="800000"/>
            <a:headEnd/>
            <a:tailEnd/>
          </a:ln>
        </p:spPr>
      </p:pic>
    </p:spTree>
    <p:extLst>
      <p:ext uri="{BB962C8B-B14F-4D97-AF65-F5344CB8AC3E}">
        <p14:creationId xmlns:p14="http://schemas.microsoft.com/office/powerpoint/2010/main" val="26448029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533400"/>
          </a:xfrm>
        </p:spPr>
        <p:txBody>
          <a:bodyPr>
            <a:normAutofit fontScale="90000"/>
          </a:bodyPr>
          <a:lstStyle/>
          <a:p>
            <a:pPr algn="l"/>
            <a:r>
              <a:rPr lang="en-US" b="1" dirty="0" smtClean="0"/>
              <a:t>Topology</a:t>
            </a:r>
            <a:endParaRPr lang="en-US" dirty="0"/>
          </a:p>
        </p:txBody>
      </p:sp>
      <p:sp>
        <p:nvSpPr>
          <p:cNvPr id="3" name="Content Placeholder 2"/>
          <p:cNvSpPr>
            <a:spLocks noGrp="1"/>
          </p:cNvSpPr>
          <p:nvPr>
            <p:ph idx="1"/>
          </p:nvPr>
        </p:nvSpPr>
        <p:spPr>
          <a:xfrm>
            <a:off x="457200" y="990600"/>
            <a:ext cx="8229600" cy="5135563"/>
          </a:xfrm>
        </p:spPr>
        <p:txBody>
          <a:bodyPr>
            <a:normAutofit/>
          </a:bodyPr>
          <a:lstStyle/>
          <a:p>
            <a:pPr algn="just"/>
            <a:r>
              <a:rPr lang="en-US" sz="2800" dirty="0" err="1" smtClean="0"/>
              <a:t>LoRaWAN</a:t>
            </a:r>
            <a:r>
              <a:rPr lang="en-US" sz="2800" dirty="0" smtClean="0"/>
              <a:t> topology is often described as a “star of stars” topology.</a:t>
            </a:r>
          </a:p>
          <a:p>
            <a:pPr algn="just"/>
            <a:r>
              <a:rPr lang="en-US" sz="2800" dirty="0" smtClean="0"/>
              <a:t>Consists of endpoints exchanging packets through gateways acting as bridges, with a central </a:t>
            </a:r>
            <a:r>
              <a:rPr lang="en-US" sz="2800" dirty="0" err="1" smtClean="0"/>
              <a:t>LoRaWAN</a:t>
            </a:r>
            <a:r>
              <a:rPr lang="en-US" sz="2800" dirty="0" smtClean="0"/>
              <a:t> network server. </a:t>
            </a:r>
          </a:p>
          <a:p>
            <a:pPr algn="just"/>
            <a:r>
              <a:rPr lang="en-US" sz="2800" dirty="0" smtClean="0"/>
              <a:t>Gateways connect to the backend network using standard IP connections, and endpoints communicate directly with one or more gateways.</a:t>
            </a:r>
            <a:endParaRPr lang="en-US" sz="2800" dirty="0"/>
          </a:p>
        </p:txBody>
      </p:sp>
    </p:spTree>
    <p:extLst>
      <p:ext uri="{BB962C8B-B14F-4D97-AF65-F5344CB8AC3E}">
        <p14:creationId xmlns:p14="http://schemas.microsoft.com/office/powerpoint/2010/main" val="96936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LoRaWAN</a:t>
            </a:r>
            <a:r>
              <a:rPr lang="en-US" i="1" dirty="0" smtClean="0"/>
              <a:t> </a:t>
            </a:r>
            <a:r>
              <a:rPr lang="en-US" i="1" dirty="0" smtClean="0"/>
              <a:t>Topology</a:t>
            </a:r>
            <a:endParaRPr lang="en-US" dirty="0"/>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923925" y="1952625"/>
            <a:ext cx="7296150" cy="2952750"/>
          </a:xfrm>
          <a:prstGeom prst="rect">
            <a:avLst/>
          </a:prstGeom>
          <a:noFill/>
          <a:ln w="9525">
            <a:noFill/>
            <a:miter lim="800000"/>
            <a:headEnd/>
            <a:tailEnd/>
          </a:ln>
        </p:spPr>
      </p:pic>
    </p:spTree>
    <p:extLst>
      <p:ext uri="{BB962C8B-B14F-4D97-AF65-F5344CB8AC3E}">
        <p14:creationId xmlns:p14="http://schemas.microsoft.com/office/powerpoint/2010/main" val="605060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smtClean="0"/>
              <a:t>LoRaWAN</a:t>
            </a:r>
            <a:r>
              <a:rPr lang="en-IN" b="1" dirty="0" smtClean="0"/>
              <a:t> - Topology</a:t>
            </a:r>
            <a:endParaRPr lang="en-IN" b="1" dirty="0"/>
          </a:p>
        </p:txBody>
      </p:sp>
      <p:sp>
        <p:nvSpPr>
          <p:cNvPr id="4" name="Date Placeholder 3"/>
          <p:cNvSpPr>
            <a:spLocks noGrp="1"/>
          </p:cNvSpPr>
          <p:nvPr>
            <p:ph type="dt" sz="half" idx="10"/>
          </p:nvPr>
        </p:nvSpPr>
        <p:spPr/>
        <p:txBody>
          <a:bodyPr/>
          <a:lstStyle/>
          <a:p>
            <a:fld id="{7E5E629B-173B-4465-BB46-D215C0956F02}" type="datetime12">
              <a:rPr lang="en-IN" smtClean="0"/>
              <a:pPr/>
              <a:t>10:35 PM</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sp>
        <p:nvSpPr>
          <p:cNvPr id="3" name="Content Placeholder 2"/>
          <p:cNvSpPr>
            <a:spLocks noGrp="1"/>
          </p:cNvSpPr>
          <p:nvPr>
            <p:ph idx="1"/>
          </p:nvPr>
        </p:nvSpPr>
        <p:spPr/>
        <p:txBody>
          <a:bodyPr>
            <a:normAutofit fontScale="77500" lnSpcReduction="20000"/>
          </a:bodyPr>
          <a:lstStyle/>
          <a:p>
            <a:r>
              <a:rPr lang="en-IN" dirty="0" smtClean="0"/>
              <a:t>A </a:t>
            </a:r>
            <a:r>
              <a:rPr lang="en-IN" dirty="0"/>
              <a:t>“star of stars” </a:t>
            </a:r>
            <a:r>
              <a:rPr lang="en-IN" dirty="0" smtClean="0"/>
              <a:t>topology</a:t>
            </a:r>
          </a:p>
          <a:p>
            <a:pPr algn="just"/>
            <a:r>
              <a:rPr lang="en-IN" dirty="0" smtClean="0"/>
              <a:t>The </a:t>
            </a:r>
            <a:r>
              <a:rPr lang="en-IN" dirty="0"/>
              <a:t>infrastructure consists of endpoints exchanging packets through gateways acting as bridges, with a central </a:t>
            </a:r>
            <a:r>
              <a:rPr lang="en-IN" dirty="0" err="1"/>
              <a:t>LoRaWAN</a:t>
            </a:r>
            <a:r>
              <a:rPr lang="en-IN" dirty="0"/>
              <a:t> network server. </a:t>
            </a:r>
            <a:endParaRPr lang="en-IN" dirty="0" smtClean="0"/>
          </a:p>
          <a:p>
            <a:pPr algn="just"/>
            <a:r>
              <a:rPr lang="en-IN" dirty="0" smtClean="0"/>
              <a:t>Gateways </a:t>
            </a:r>
            <a:r>
              <a:rPr lang="en-IN" dirty="0"/>
              <a:t>connect to the backend network using standard IP connections, and endpoints communicate directly with one or more </a:t>
            </a:r>
            <a:r>
              <a:rPr lang="en-IN" dirty="0" smtClean="0"/>
              <a:t>gateways</a:t>
            </a:r>
          </a:p>
          <a:p>
            <a:pPr algn="just"/>
            <a:r>
              <a:rPr lang="en-IN" dirty="0" err="1"/>
              <a:t>LoRaWAN</a:t>
            </a:r>
            <a:r>
              <a:rPr lang="en-IN" dirty="0"/>
              <a:t> gateways act as bridges that relay between endpoints and the network servers. </a:t>
            </a:r>
            <a:endParaRPr lang="en-IN" dirty="0" smtClean="0"/>
          </a:p>
          <a:p>
            <a:pPr lvl="1" algn="just"/>
            <a:r>
              <a:rPr lang="en-IN" dirty="0"/>
              <a:t>Multiple gateways can receive and transport the same packets. When duplicate packets are received, de-duplication is a function of the network server.</a:t>
            </a:r>
          </a:p>
          <a:p>
            <a:pPr algn="just"/>
            <a:r>
              <a:rPr lang="en-IN" dirty="0"/>
              <a:t>The </a:t>
            </a:r>
            <a:r>
              <a:rPr lang="en-IN" dirty="0" err="1"/>
              <a:t>LoRaWAN</a:t>
            </a:r>
            <a:r>
              <a:rPr lang="en-IN" dirty="0"/>
              <a:t> network server manages the data rate and radio frequency (RF) of each endpoint through the adaptive data rate (ADR) algorithm. </a:t>
            </a:r>
          </a:p>
        </p:txBody>
      </p:sp>
    </p:spTree>
    <p:extLst>
      <p:ext uri="{BB962C8B-B14F-4D97-AF65-F5344CB8AC3E}">
        <p14:creationId xmlns:p14="http://schemas.microsoft.com/office/powerpoint/2010/main" val="37837133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smtClean="0"/>
              <a:t>LoRaWAN</a:t>
            </a:r>
            <a:r>
              <a:rPr lang="en-IN" b="1" dirty="0" smtClean="0"/>
              <a:t/>
            </a:r>
            <a:br>
              <a:rPr lang="en-IN" b="1" dirty="0" smtClean="0"/>
            </a:br>
            <a:r>
              <a:rPr lang="en-IN" b="1" dirty="0" smtClean="0"/>
              <a:t>Topology</a:t>
            </a:r>
            <a:endParaRPr lang="en-IN" b="1" dirty="0"/>
          </a:p>
        </p:txBody>
      </p:sp>
      <p:sp>
        <p:nvSpPr>
          <p:cNvPr id="4" name="Date Placeholder 3"/>
          <p:cNvSpPr>
            <a:spLocks noGrp="1"/>
          </p:cNvSpPr>
          <p:nvPr>
            <p:ph type="dt" sz="half" idx="10"/>
          </p:nvPr>
        </p:nvSpPr>
        <p:spPr/>
        <p:txBody>
          <a:bodyPr/>
          <a:lstStyle/>
          <a:p>
            <a:fld id="{7E5E629B-173B-4465-BB46-D215C0956F02}" type="datetime12">
              <a:rPr lang="en-IN" smtClean="0"/>
              <a:pPr/>
              <a:t>10:35 PM</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
        <p:nvSpPr>
          <p:cNvPr id="3" name="Content Placeholder 2"/>
          <p:cNvSpPr>
            <a:spLocks noGrp="1"/>
          </p:cNvSpPr>
          <p:nvPr>
            <p:ph idx="1"/>
          </p:nvPr>
        </p:nvSpPr>
        <p:spPr/>
        <p:txBody>
          <a:bodyPr>
            <a:normAutofit fontScale="92500" lnSpcReduction="10000"/>
          </a:bodyPr>
          <a:lstStyle/>
          <a:p>
            <a:pPr algn="just"/>
            <a:r>
              <a:rPr lang="en-IN" dirty="0" err="1"/>
              <a:t>LoRaWAN</a:t>
            </a:r>
            <a:r>
              <a:rPr lang="en-IN" dirty="0"/>
              <a:t> endpoints transport their selected application data over the </a:t>
            </a:r>
            <a:r>
              <a:rPr lang="en-IN" dirty="0" err="1"/>
              <a:t>LoRaWAN</a:t>
            </a:r>
            <a:r>
              <a:rPr lang="en-IN" dirty="0"/>
              <a:t> MAC layer on top of one of the supported PHY layer frequency bands. </a:t>
            </a:r>
            <a:endParaRPr lang="en-IN" dirty="0" smtClean="0"/>
          </a:p>
          <a:p>
            <a:pPr algn="just"/>
            <a:r>
              <a:rPr lang="en-IN" dirty="0" smtClean="0"/>
              <a:t>The application data is contained in upper protocol layers. </a:t>
            </a:r>
          </a:p>
          <a:p>
            <a:pPr algn="just"/>
            <a:r>
              <a:rPr lang="en-IN" dirty="0" smtClean="0"/>
              <a:t>These </a:t>
            </a:r>
            <a:r>
              <a:rPr lang="en-IN" dirty="0"/>
              <a:t>upper layers could just be raw data on top of the </a:t>
            </a:r>
            <a:r>
              <a:rPr lang="en-IN" dirty="0" err="1"/>
              <a:t>LoRaWAN</a:t>
            </a:r>
            <a:r>
              <a:rPr lang="en-IN" dirty="0"/>
              <a:t> MAC layer, or the data could be stacked in multiple protocols. </a:t>
            </a:r>
            <a:endParaRPr lang="en-IN" dirty="0" smtClean="0"/>
          </a:p>
          <a:p>
            <a:pPr lvl="1" algn="just"/>
            <a:r>
              <a:rPr lang="en-IN" dirty="0"/>
              <a:t>For example, </a:t>
            </a:r>
            <a:r>
              <a:rPr lang="en-IN" dirty="0" smtClean="0"/>
              <a:t>upper-layer </a:t>
            </a:r>
            <a:r>
              <a:rPr lang="en-IN" dirty="0"/>
              <a:t>protocols, </a:t>
            </a:r>
            <a:endParaRPr lang="en-IN" dirty="0" smtClean="0"/>
          </a:p>
          <a:p>
            <a:pPr lvl="1" algn="just"/>
            <a:r>
              <a:rPr lang="en-IN" dirty="0" smtClean="0"/>
              <a:t>ZigBee </a:t>
            </a:r>
            <a:r>
              <a:rPr lang="en-IN" dirty="0"/>
              <a:t>Control Layer (ZCL), Constrained </a:t>
            </a:r>
            <a:r>
              <a:rPr lang="en-IN" dirty="0" smtClean="0"/>
              <a:t>Application Protocol </a:t>
            </a:r>
            <a:r>
              <a:rPr lang="en-IN" dirty="0"/>
              <a:t>(</a:t>
            </a:r>
            <a:r>
              <a:rPr lang="en-IN" dirty="0" err="1"/>
              <a:t>CoAP</a:t>
            </a:r>
            <a:r>
              <a:rPr lang="en-IN" dirty="0"/>
              <a:t>), </a:t>
            </a:r>
            <a:r>
              <a:rPr lang="en-IN" dirty="0" smtClean="0"/>
              <a:t>Message </a:t>
            </a:r>
            <a:r>
              <a:rPr lang="en-IN" dirty="0"/>
              <a:t>Queuing Telemetry Transport (MQTT), </a:t>
            </a:r>
            <a:r>
              <a:rPr lang="en-IN" dirty="0" smtClean="0"/>
              <a:t>or with/without IPv6/6LoWPAN </a:t>
            </a:r>
            <a:r>
              <a:rPr lang="en-IN" dirty="0"/>
              <a:t>layer. </a:t>
            </a:r>
          </a:p>
        </p:txBody>
      </p:sp>
    </p:spTree>
    <p:extLst>
      <p:ext uri="{BB962C8B-B14F-4D97-AF65-F5344CB8AC3E}">
        <p14:creationId xmlns:p14="http://schemas.microsoft.com/office/powerpoint/2010/main" val="36760363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Security</a:t>
            </a:r>
            <a:endParaRPr lang="en-US" dirty="0"/>
          </a:p>
        </p:txBody>
      </p:sp>
      <p:sp>
        <p:nvSpPr>
          <p:cNvPr id="3" name="Content Placeholder 2"/>
          <p:cNvSpPr>
            <a:spLocks noGrp="1"/>
          </p:cNvSpPr>
          <p:nvPr>
            <p:ph idx="1"/>
          </p:nvPr>
        </p:nvSpPr>
        <p:spPr/>
        <p:txBody>
          <a:bodyPr/>
          <a:lstStyle/>
          <a:p>
            <a:r>
              <a:rPr lang="en-US" dirty="0" smtClean="0"/>
              <a:t>Security in a </a:t>
            </a:r>
            <a:r>
              <a:rPr lang="en-US" dirty="0" err="1" smtClean="0"/>
              <a:t>LoRaWAN</a:t>
            </a:r>
            <a:r>
              <a:rPr lang="en-US" dirty="0" smtClean="0"/>
              <a:t> deployment applies to different components of the architecture.</a:t>
            </a:r>
          </a:p>
          <a:p>
            <a:r>
              <a:rPr lang="en-US" dirty="0" err="1" smtClean="0"/>
              <a:t>LoRaWAN</a:t>
            </a:r>
            <a:r>
              <a:rPr lang="en-US" dirty="0" smtClean="0"/>
              <a:t> endpoints must implement two layers of security, </a:t>
            </a:r>
          </a:p>
          <a:p>
            <a:pPr lvl="1"/>
            <a:r>
              <a:rPr lang="en-US" dirty="0" smtClean="0"/>
              <a:t>protecting communications and </a:t>
            </a:r>
          </a:p>
          <a:p>
            <a:pPr lvl="1"/>
            <a:r>
              <a:rPr lang="en-US" dirty="0" smtClean="0"/>
              <a:t>data privacy across the network.</a:t>
            </a:r>
            <a:endParaRPr lang="en-US" dirty="0"/>
          </a:p>
        </p:txBody>
      </p:sp>
    </p:spTree>
    <p:extLst>
      <p:ext uri="{BB962C8B-B14F-4D97-AF65-F5344CB8AC3E}">
        <p14:creationId xmlns:p14="http://schemas.microsoft.com/office/powerpoint/2010/main" val="1895961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smtClean="0"/>
              <a:t>LoRaWAN</a:t>
            </a:r>
            <a:r>
              <a:rPr lang="en-IN" b="1" dirty="0" smtClean="0"/>
              <a:t> - Security</a:t>
            </a:r>
            <a:endParaRPr lang="en-IN" b="1" dirty="0"/>
          </a:p>
        </p:txBody>
      </p:sp>
      <p:sp>
        <p:nvSpPr>
          <p:cNvPr id="4" name="Date Placeholder 3"/>
          <p:cNvSpPr>
            <a:spLocks noGrp="1"/>
          </p:cNvSpPr>
          <p:nvPr>
            <p:ph type="dt" sz="half" idx="10"/>
          </p:nvPr>
        </p:nvSpPr>
        <p:spPr/>
        <p:txBody>
          <a:bodyPr/>
          <a:lstStyle/>
          <a:p>
            <a:fld id="{7E5E629B-173B-4465-BB46-D215C0956F02}" type="datetime12">
              <a:rPr lang="en-IN" smtClean="0"/>
              <a:pPr/>
              <a:t>10:36 PM</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1422" y="1600200"/>
            <a:ext cx="6141155"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22640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smtClean="0"/>
              <a:t>LoRaWAN</a:t>
            </a:r>
            <a:r>
              <a:rPr lang="en-IN" b="1" dirty="0" smtClean="0"/>
              <a:t> - Security</a:t>
            </a:r>
            <a:endParaRPr lang="en-IN" b="1" dirty="0"/>
          </a:p>
        </p:txBody>
      </p:sp>
      <p:sp>
        <p:nvSpPr>
          <p:cNvPr id="4" name="Date Placeholder 3"/>
          <p:cNvSpPr>
            <a:spLocks noGrp="1"/>
          </p:cNvSpPr>
          <p:nvPr>
            <p:ph type="dt" sz="half" idx="10"/>
          </p:nvPr>
        </p:nvSpPr>
        <p:spPr/>
        <p:txBody>
          <a:bodyPr/>
          <a:lstStyle/>
          <a:p>
            <a:fld id="{7E5E629B-173B-4465-BB46-D215C0956F02}" type="datetime12">
              <a:rPr lang="en-IN" smtClean="0"/>
              <a:pPr/>
              <a:t>10:36 PM</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
        <p:nvSpPr>
          <p:cNvPr id="3" name="Content Placeholder 2"/>
          <p:cNvSpPr>
            <a:spLocks noGrp="1"/>
          </p:cNvSpPr>
          <p:nvPr>
            <p:ph idx="1"/>
          </p:nvPr>
        </p:nvSpPr>
        <p:spPr/>
        <p:txBody>
          <a:bodyPr/>
          <a:lstStyle/>
          <a:p>
            <a:pPr algn="just"/>
            <a:r>
              <a:rPr lang="en-IN" dirty="0" err="1"/>
              <a:t>LoRaWAN</a:t>
            </a:r>
            <a:r>
              <a:rPr lang="en-IN" dirty="0"/>
              <a:t> endpoints must implement two layers of security, </a:t>
            </a:r>
            <a:endParaRPr lang="en-IN" dirty="0" smtClean="0"/>
          </a:p>
          <a:p>
            <a:pPr lvl="1" algn="just"/>
            <a:r>
              <a:rPr lang="en-IN" dirty="0" smtClean="0"/>
              <a:t>Protecting </a:t>
            </a:r>
            <a:r>
              <a:rPr lang="en-IN" dirty="0"/>
              <a:t>communications </a:t>
            </a:r>
            <a:endParaRPr lang="en-IN" dirty="0" smtClean="0"/>
          </a:p>
          <a:p>
            <a:pPr lvl="1" algn="just"/>
            <a:r>
              <a:rPr lang="en-IN" dirty="0" smtClean="0"/>
              <a:t>Data </a:t>
            </a:r>
            <a:r>
              <a:rPr lang="en-IN" dirty="0"/>
              <a:t>privacy across the network</a:t>
            </a:r>
            <a:r>
              <a:rPr lang="en-IN" dirty="0" smtClean="0"/>
              <a:t>.</a:t>
            </a:r>
          </a:p>
          <a:p>
            <a:pPr algn="just"/>
            <a:endParaRPr lang="en-IN" dirty="0"/>
          </a:p>
          <a:p>
            <a:pPr algn="just"/>
            <a:endParaRPr lang="en-IN" dirty="0"/>
          </a:p>
        </p:txBody>
      </p:sp>
    </p:spTree>
    <p:extLst>
      <p:ext uri="{BB962C8B-B14F-4D97-AF65-F5344CB8AC3E}">
        <p14:creationId xmlns:p14="http://schemas.microsoft.com/office/powerpoint/2010/main" val="15855472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Times New Roman" panose="02020603050405020304" pitchFamily="18" charset="0"/>
                <a:cs typeface="Times New Roman" panose="02020603050405020304" pitchFamily="18" charset="0"/>
              </a:rPr>
              <a:t>5 Layer- Architecture of </a:t>
            </a:r>
            <a:r>
              <a:rPr lang="en-US" sz="3600" b="1" dirty="0" err="1" smtClean="0">
                <a:latin typeface="Times New Roman" panose="02020603050405020304" pitchFamily="18" charset="0"/>
                <a:cs typeface="Times New Roman" panose="02020603050405020304" pitchFamily="18" charset="0"/>
              </a:rPr>
              <a:t>IoT</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8650" y="1372034"/>
            <a:ext cx="7886700" cy="4351338"/>
          </a:xfrm>
        </p:spPr>
        <p:txBody>
          <a:bodyPr>
            <a:noAutofit/>
          </a:bodyPr>
          <a:lstStyle/>
          <a:p>
            <a:pPr algn="just"/>
            <a:r>
              <a:rPr lang="en-US" sz="2700" b="1" dirty="0">
                <a:latin typeface="Times New Roman" panose="02020603050405020304" pitchFamily="18" charset="0"/>
                <a:cs typeface="Times New Roman" panose="02020603050405020304" pitchFamily="18" charset="0"/>
              </a:rPr>
              <a:t>The </a:t>
            </a:r>
            <a:r>
              <a:rPr lang="en-US" sz="2700" b="1" dirty="0">
                <a:solidFill>
                  <a:srgbClr val="0070C0"/>
                </a:solidFill>
                <a:latin typeface="Times New Roman" panose="02020603050405020304" pitchFamily="18" charset="0"/>
                <a:cs typeface="Times New Roman" panose="02020603050405020304" pitchFamily="18" charset="0"/>
              </a:rPr>
              <a:t>application layer </a:t>
            </a:r>
            <a:r>
              <a:rPr lang="en-US" sz="2700" b="1" dirty="0">
                <a:latin typeface="Times New Roman" panose="02020603050405020304" pitchFamily="18" charset="0"/>
                <a:cs typeface="Times New Roman" panose="02020603050405020304" pitchFamily="18" charset="0"/>
              </a:rPr>
              <a:t>is responsible for </a:t>
            </a:r>
            <a:r>
              <a:rPr lang="en-US" sz="2700" b="1" i="1" dirty="0">
                <a:solidFill>
                  <a:srgbClr val="FF0000"/>
                </a:solidFill>
                <a:latin typeface="Times New Roman" panose="02020603050405020304" pitchFamily="18" charset="0"/>
                <a:cs typeface="Times New Roman" panose="02020603050405020304" pitchFamily="18" charset="0"/>
              </a:rPr>
              <a:t>delivering application specific services to the user</a:t>
            </a:r>
            <a:r>
              <a:rPr lang="en-US" sz="2700" b="1" dirty="0">
                <a:latin typeface="Times New Roman" panose="02020603050405020304" pitchFamily="18" charset="0"/>
                <a:cs typeface="Times New Roman" panose="02020603050405020304" pitchFamily="18" charset="0"/>
              </a:rPr>
              <a:t>. It defines </a:t>
            </a:r>
            <a:r>
              <a:rPr lang="en-US" sz="2700" b="1" i="1" dirty="0">
                <a:solidFill>
                  <a:srgbClr val="0070C0"/>
                </a:solidFill>
                <a:latin typeface="Times New Roman" panose="02020603050405020304" pitchFamily="18" charset="0"/>
                <a:cs typeface="Times New Roman" panose="02020603050405020304" pitchFamily="18" charset="0"/>
              </a:rPr>
              <a:t>various applications </a:t>
            </a:r>
            <a:r>
              <a:rPr lang="en-US" sz="2700" b="1" dirty="0">
                <a:latin typeface="Times New Roman" panose="02020603050405020304" pitchFamily="18" charset="0"/>
                <a:cs typeface="Times New Roman" panose="02020603050405020304" pitchFamily="18" charset="0"/>
              </a:rPr>
              <a:t>in which the Internet of Things can be </a:t>
            </a:r>
            <a:r>
              <a:rPr lang="en-US" sz="2700" b="1" i="1" dirty="0">
                <a:solidFill>
                  <a:srgbClr val="0070C0"/>
                </a:solidFill>
                <a:latin typeface="Times New Roman" panose="02020603050405020304" pitchFamily="18" charset="0"/>
                <a:cs typeface="Times New Roman" panose="02020603050405020304" pitchFamily="18" charset="0"/>
              </a:rPr>
              <a:t>deployed, for example, smart homes, smart cities, and smart health</a:t>
            </a:r>
            <a:r>
              <a:rPr lang="en-US" sz="2700" b="1" dirty="0">
                <a:latin typeface="Times New Roman" panose="02020603050405020304" pitchFamily="18" charset="0"/>
                <a:cs typeface="Times New Roman" panose="02020603050405020304" pitchFamily="18" charset="0"/>
              </a:rPr>
              <a:t>. </a:t>
            </a:r>
            <a:endParaRPr lang="en-US" sz="2700" b="1" dirty="0" smtClean="0">
              <a:latin typeface="Times New Roman" panose="02020603050405020304" pitchFamily="18" charset="0"/>
              <a:cs typeface="Times New Roman" panose="02020603050405020304" pitchFamily="18" charset="0"/>
            </a:endParaRPr>
          </a:p>
          <a:p>
            <a:pPr algn="just"/>
            <a:r>
              <a:rPr lang="en-US" sz="2700" b="1" dirty="0" smtClean="0">
                <a:latin typeface="Times New Roman" panose="02020603050405020304" pitchFamily="18" charset="0"/>
                <a:cs typeface="Times New Roman" panose="02020603050405020304" pitchFamily="18" charset="0"/>
              </a:rPr>
              <a:t>The </a:t>
            </a:r>
            <a:r>
              <a:rPr lang="en-US" sz="2700" b="1" dirty="0">
                <a:solidFill>
                  <a:srgbClr val="FF0000"/>
                </a:solidFill>
                <a:latin typeface="Times New Roman" panose="02020603050405020304" pitchFamily="18" charset="0"/>
                <a:cs typeface="Times New Roman" panose="02020603050405020304" pitchFamily="18" charset="0"/>
              </a:rPr>
              <a:t>business layer </a:t>
            </a:r>
            <a:r>
              <a:rPr lang="en-US" sz="2700" b="1" dirty="0">
                <a:latin typeface="Times New Roman" panose="02020603050405020304" pitchFamily="18" charset="0"/>
                <a:cs typeface="Times New Roman" panose="02020603050405020304" pitchFamily="18" charset="0"/>
              </a:rPr>
              <a:t>manages the </a:t>
            </a:r>
            <a:r>
              <a:rPr lang="en-US" sz="2700" b="1" i="1" dirty="0">
                <a:solidFill>
                  <a:srgbClr val="0070C0"/>
                </a:solidFill>
                <a:latin typeface="Times New Roman" panose="02020603050405020304" pitchFamily="18" charset="0"/>
                <a:cs typeface="Times New Roman" panose="02020603050405020304" pitchFamily="18" charset="0"/>
              </a:rPr>
              <a:t>whole </a:t>
            </a:r>
            <a:r>
              <a:rPr lang="en-US" sz="2700" b="1" i="1" dirty="0" err="1">
                <a:solidFill>
                  <a:srgbClr val="0070C0"/>
                </a:solidFill>
                <a:latin typeface="Times New Roman" panose="02020603050405020304" pitchFamily="18" charset="0"/>
                <a:cs typeface="Times New Roman" panose="02020603050405020304" pitchFamily="18" charset="0"/>
              </a:rPr>
              <a:t>IoT</a:t>
            </a:r>
            <a:r>
              <a:rPr lang="en-US" sz="2700" b="1" i="1" dirty="0">
                <a:solidFill>
                  <a:srgbClr val="0070C0"/>
                </a:solidFill>
                <a:latin typeface="Times New Roman" panose="02020603050405020304" pitchFamily="18" charset="0"/>
                <a:cs typeface="Times New Roman" panose="02020603050405020304" pitchFamily="18" charset="0"/>
              </a:rPr>
              <a:t> system, including </a:t>
            </a:r>
            <a:r>
              <a:rPr lang="en-US" sz="2700" b="1" i="1" dirty="0" smtClean="0">
                <a:solidFill>
                  <a:srgbClr val="0070C0"/>
                </a:solidFill>
                <a:latin typeface="Times New Roman" panose="02020603050405020304" pitchFamily="18" charset="0"/>
                <a:cs typeface="Times New Roman" panose="02020603050405020304" pitchFamily="18" charset="0"/>
              </a:rPr>
              <a:t>applications, business </a:t>
            </a:r>
            <a:r>
              <a:rPr lang="en-US" sz="2700" b="1" i="1" dirty="0">
                <a:solidFill>
                  <a:srgbClr val="0070C0"/>
                </a:solidFill>
                <a:latin typeface="Times New Roman" panose="02020603050405020304" pitchFamily="18" charset="0"/>
                <a:cs typeface="Times New Roman" panose="02020603050405020304" pitchFamily="18" charset="0"/>
              </a:rPr>
              <a:t>and profit models, and users’ privacy</a:t>
            </a:r>
            <a:r>
              <a:rPr lang="en-US" sz="2700" b="1" dirty="0">
                <a:latin typeface="Times New Roman" panose="02020603050405020304" pitchFamily="18" charset="0"/>
                <a:cs typeface="Times New Roman" panose="02020603050405020304" pitchFamily="18" charset="0"/>
              </a:rPr>
              <a:t>. </a:t>
            </a:r>
          </a:p>
          <a:p>
            <a:pPr lvl="1" algn="just"/>
            <a:r>
              <a:rPr lang="en-US" sz="2300" b="1" dirty="0" smtClean="0">
                <a:latin typeface="Times New Roman" panose="02020603050405020304" pitchFamily="18" charset="0"/>
                <a:cs typeface="Times New Roman" panose="02020603050405020304" pitchFamily="18" charset="0"/>
              </a:rPr>
              <a:t>This </a:t>
            </a:r>
            <a:r>
              <a:rPr lang="en-US" sz="2300" b="1" i="1" dirty="0" smtClean="0">
                <a:solidFill>
                  <a:srgbClr val="FF0000"/>
                </a:solidFill>
                <a:latin typeface="Times New Roman" panose="02020603050405020304" pitchFamily="18" charset="0"/>
                <a:cs typeface="Times New Roman" panose="02020603050405020304" pitchFamily="18" charset="0"/>
              </a:rPr>
              <a:t>Layer </a:t>
            </a:r>
            <a:r>
              <a:rPr lang="en-US" sz="2300" b="1" i="1" dirty="0">
                <a:solidFill>
                  <a:srgbClr val="FF0000"/>
                </a:solidFill>
                <a:latin typeface="Times New Roman" panose="02020603050405020304" pitchFamily="18" charset="0"/>
                <a:cs typeface="Times New Roman" panose="02020603050405020304" pitchFamily="18" charset="0"/>
              </a:rPr>
              <a:t>also has </a:t>
            </a:r>
            <a:r>
              <a:rPr lang="en-US" sz="2300" b="1" i="1" dirty="0" smtClean="0">
                <a:solidFill>
                  <a:srgbClr val="FF0000"/>
                </a:solidFill>
                <a:latin typeface="Times New Roman" panose="02020603050405020304" pitchFamily="18" charset="0"/>
                <a:cs typeface="Times New Roman" panose="02020603050405020304" pitchFamily="18" charset="0"/>
              </a:rPr>
              <a:t>the responsibility </a:t>
            </a:r>
            <a:r>
              <a:rPr lang="en-US" sz="2300" b="1" i="1" dirty="0">
                <a:solidFill>
                  <a:srgbClr val="FF0000"/>
                </a:solidFill>
                <a:latin typeface="Times New Roman" panose="02020603050405020304" pitchFamily="18" charset="0"/>
                <a:cs typeface="Times New Roman" panose="02020603050405020304" pitchFamily="18" charset="0"/>
              </a:rPr>
              <a:t>to design, analyze, implement, evaluate, and </a:t>
            </a:r>
            <a:r>
              <a:rPr lang="en-US" sz="2300" b="1" i="1" dirty="0" smtClean="0">
                <a:solidFill>
                  <a:srgbClr val="FF0000"/>
                </a:solidFill>
                <a:latin typeface="Times New Roman" panose="02020603050405020304" pitchFamily="18" charset="0"/>
                <a:cs typeface="Times New Roman" panose="02020603050405020304" pitchFamily="18" charset="0"/>
              </a:rPr>
              <a:t>monitor </a:t>
            </a:r>
            <a:r>
              <a:rPr lang="en-US" sz="2300" b="1" dirty="0" smtClean="0">
                <a:latin typeface="Times New Roman" panose="02020603050405020304" pitchFamily="18" charset="0"/>
                <a:cs typeface="Times New Roman" panose="02020603050405020304" pitchFamily="18" charset="0"/>
              </a:rPr>
              <a:t>the </a:t>
            </a:r>
            <a:r>
              <a:rPr lang="en-US" sz="2300" b="1" dirty="0">
                <a:latin typeface="Times New Roman" panose="02020603050405020304" pitchFamily="18" charset="0"/>
                <a:cs typeface="Times New Roman" panose="02020603050405020304" pitchFamily="18" charset="0"/>
              </a:rPr>
              <a:t>requirements of the </a:t>
            </a:r>
            <a:r>
              <a:rPr lang="en-US" sz="2300" b="1" dirty="0" err="1">
                <a:latin typeface="Times New Roman" panose="02020603050405020304" pitchFamily="18" charset="0"/>
                <a:cs typeface="Times New Roman" panose="02020603050405020304" pitchFamily="18" charset="0"/>
              </a:rPr>
              <a:t>IoT</a:t>
            </a:r>
            <a:r>
              <a:rPr lang="en-US" sz="2300" b="1" dirty="0">
                <a:latin typeface="Times New Roman" panose="02020603050405020304" pitchFamily="18" charset="0"/>
                <a:cs typeface="Times New Roman" panose="02020603050405020304" pitchFamily="18" charset="0"/>
              </a:rPr>
              <a:t> </a:t>
            </a:r>
            <a:r>
              <a:rPr lang="en-US" sz="2300" b="1" dirty="0" smtClean="0">
                <a:latin typeface="Times New Roman" panose="02020603050405020304" pitchFamily="18" charset="0"/>
                <a:cs typeface="Times New Roman" panose="02020603050405020304" pitchFamily="18" charset="0"/>
              </a:rPr>
              <a:t>system. </a:t>
            </a:r>
          </a:p>
          <a:p>
            <a:pPr lvl="1" algn="just"/>
            <a:r>
              <a:rPr lang="en-US" sz="2300" b="1" dirty="0" smtClean="0">
                <a:latin typeface="Times New Roman" panose="02020603050405020304" pitchFamily="18" charset="0"/>
                <a:cs typeface="Times New Roman" panose="02020603050405020304" pitchFamily="18" charset="0"/>
              </a:rPr>
              <a:t>This </a:t>
            </a:r>
            <a:r>
              <a:rPr lang="en-US" sz="2300" b="1" dirty="0">
                <a:latin typeface="Times New Roman" panose="02020603050405020304" pitchFamily="18" charset="0"/>
                <a:cs typeface="Times New Roman" panose="02020603050405020304" pitchFamily="18" charset="0"/>
              </a:rPr>
              <a:t>layer can use </a:t>
            </a:r>
            <a:r>
              <a:rPr lang="en-US" sz="2300" b="1" i="1" dirty="0">
                <a:solidFill>
                  <a:srgbClr val="FF0000"/>
                </a:solidFill>
                <a:latin typeface="Times New Roman" panose="02020603050405020304" pitchFamily="18" charset="0"/>
                <a:cs typeface="Times New Roman" panose="02020603050405020304" pitchFamily="18" charset="0"/>
              </a:rPr>
              <a:t>big </a:t>
            </a:r>
            <a:r>
              <a:rPr lang="en-US" sz="2300" b="1" i="1" dirty="0" smtClean="0">
                <a:solidFill>
                  <a:srgbClr val="FF0000"/>
                </a:solidFill>
                <a:latin typeface="Times New Roman" panose="02020603050405020304" pitchFamily="18" charset="0"/>
                <a:cs typeface="Times New Roman" panose="02020603050405020304" pitchFamily="18" charset="0"/>
              </a:rPr>
              <a:t>data analysis </a:t>
            </a:r>
            <a:r>
              <a:rPr lang="en-US" sz="2300" b="1" i="1" dirty="0">
                <a:solidFill>
                  <a:srgbClr val="FF0000"/>
                </a:solidFill>
                <a:latin typeface="Times New Roman" panose="02020603050405020304" pitchFamily="18" charset="0"/>
                <a:cs typeface="Times New Roman" panose="02020603050405020304" pitchFamily="18" charset="0"/>
              </a:rPr>
              <a:t>to support decision-making activities</a:t>
            </a:r>
            <a:r>
              <a:rPr lang="en-US" sz="2300" b="1" dirty="0">
                <a:latin typeface="Times New Roman" panose="02020603050405020304" pitchFamily="18" charset="0"/>
                <a:cs typeface="Times New Roman" panose="02020603050405020304" pitchFamily="18" charset="0"/>
              </a:rPr>
              <a:t>. </a:t>
            </a:r>
            <a:endParaRPr lang="en-US" sz="2300" b="1" dirty="0" smtClean="0">
              <a:latin typeface="Times New Roman" panose="02020603050405020304" pitchFamily="18" charset="0"/>
              <a:cs typeface="Times New Roman" panose="02020603050405020304" pitchFamily="18" charset="0"/>
            </a:endParaRPr>
          </a:p>
          <a:p>
            <a:pPr lvl="1" algn="just"/>
            <a:r>
              <a:rPr lang="en-US" sz="2300" b="1" dirty="0" smtClean="0">
                <a:latin typeface="Times New Roman" panose="02020603050405020304" pitchFamily="18" charset="0"/>
                <a:cs typeface="Times New Roman" panose="02020603050405020304" pitchFamily="18" charset="0"/>
              </a:rPr>
              <a:t>performs </a:t>
            </a:r>
            <a:r>
              <a:rPr lang="en-US" sz="2300" b="1" dirty="0">
                <a:latin typeface="Times New Roman" panose="02020603050405020304" pitchFamily="18" charset="0"/>
                <a:cs typeface="Times New Roman" panose="02020603050405020304" pitchFamily="18" charset="0"/>
              </a:rPr>
              <a:t>a </a:t>
            </a:r>
            <a:r>
              <a:rPr lang="en-US" sz="2300" b="1" i="1" dirty="0">
                <a:solidFill>
                  <a:srgbClr val="FF0000"/>
                </a:solidFill>
                <a:latin typeface="Times New Roman" panose="02020603050405020304" pitchFamily="18" charset="0"/>
                <a:cs typeface="Times New Roman" panose="02020603050405020304" pitchFamily="18" charset="0"/>
              </a:rPr>
              <a:t>comparison of obtained versus expected outputs </a:t>
            </a:r>
            <a:r>
              <a:rPr lang="en-US" sz="2300" b="1" i="1" dirty="0" smtClean="0">
                <a:solidFill>
                  <a:srgbClr val="FF0000"/>
                </a:solidFill>
                <a:latin typeface="Times New Roman" panose="02020603050405020304" pitchFamily="18" charset="0"/>
                <a:cs typeface="Times New Roman" panose="02020603050405020304" pitchFamily="18" charset="0"/>
              </a:rPr>
              <a:t>to enhance </a:t>
            </a:r>
            <a:r>
              <a:rPr lang="en-US" sz="2300" b="1" i="1" dirty="0">
                <a:solidFill>
                  <a:srgbClr val="FF0000"/>
                </a:solidFill>
                <a:latin typeface="Times New Roman" panose="02020603050405020304" pitchFamily="18" charset="0"/>
                <a:cs typeface="Times New Roman" panose="02020603050405020304" pitchFamily="18" charset="0"/>
              </a:rPr>
              <a:t>the quality of service</a:t>
            </a:r>
            <a:r>
              <a:rPr lang="en-US" sz="2300" b="1" dirty="0">
                <a:latin typeface="Times New Roman" panose="02020603050405020304" pitchFamily="18" charset="0"/>
                <a:cs typeface="Times New Roman" panose="02020603050405020304" pitchFamily="18" charset="0"/>
              </a:rPr>
              <a:t>s.</a:t>
            </a:r>
          </a:p>
        </p:txBody>
      </p:sp>
    </p:spTree>
    <p:extLst>
      <p:ext uri="{BB962C8B-B14F-4D97-AF65-F5344CB8AC3E}">
        <p14:creationId xmlns:p14="http://schemas.microsoft.com/office/powerpoint/2010/main" val="32257378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smtClean="0"/>
              <a:t>LoRaWAN</a:t>
            </a:r>
            <a:r>
              <a:rPr lang="en-IN" b="1" dirty="0" smtClean="0"/>
              <a:t> - Security</a:t>
            </a:r>
            <a:endParaRPr lang="en-IN" b="1" dirty="0"/>
          </a:p>
        </p:txBody>
      </p:sp>
      <p:sp>
        <p:nvSpPr>
          <p:cNvPr id="4" name="Date Placeholder 3"/>
          <p:cNvSpPr>
            <a:spLocks noGrp="1"/>
          </p:cNvSpPr>
          <p:nvPr>
            <p:ph type="dt" sz="half" idx="10"/>
          </p:nvPr>
        </p:nvSpPr>
        <p:spPr/>
        <p:txBody>
          <a:bodyPr/>
          <a:lstStyle/>
          <a:p>
            <a:fld id="{7E5E629B-173B-4465-BB46-D215C0956F02}" type="datetime12">
              <a:rPr lang="en-IN" smtClean="0"/>
              <a:pPr/>
              <a:t>10:36 PM</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sp>
        <p:nvSpPr>
          <p:cNvPr id="3" name="Content Placeholder 2"/>
          <p:cNvSpPr>
            <a:spLocks noGrp="1"/>
          </p:cNvSpPr>
          <p:nvPr>
            <p:ph idx="1"/>
          </p:nvPr>
        </p:nvSpPr>
        <p:spPr/>
        <p:txBody>
          <a:bodyPr>
            <a:normAutofit lnSpcReduction="10000"/>
          </a:bodyPr>
          <a:lstStyle/>
          <a:p>
            <a:pPr algn="just"/>
            <a:r>
              <a:rPr lang="en-IN" b="1" dirty="0"/>
              <a:t>Protecting communications</a:t>
            </a:r>
            <a:endParaRPr lang="en-IN" b="1" dirty="0" smtClean="0"/>
          </a:p>
          <a:p>
            <a:pPr lvl="1" algn="just"/>
            <a:r>
              <a:rPr lang="en-IN" dirty="0" smtClean="0"/>
              <a:t>Also </a:t>
            </a:r>
            <a:r>
              <a:rPr lang="en-IN" dirty="0"/>
              <a:t>called “network security” but applied at the MAC layer, </a:t>
            </a:r>
            <a:endParaRPr lang="en-IN" dirty="0" smtClean="0"/>
          </a:p>
          <a:p>
            <a:pPr lvl="1" algn="just"/>
            <a:r>
              <a:rPr lang="en-IN" dirty="0" smtClean="0"/>
              <a:t>guarantees </a:t>
            </a:r>
            <a:r>
              <a:rPr lang="en-IN" dirty="0"/>
              <a:t>the authentication of the endpoints by the </a:t>
            </a:r>
            <a:r>
              <a:rPr lang="en-IN" dirty="0" err="1"/>
              <a:t>LoRaWAN</a:t>
            </a:r>
            <a:r>
              <a:rPr lang="en-IN" dirty="0"/>
              <a:t> network server. </a:t>
            </a:r>
            <a:endParaRPr lang="en-IN" dirty="0" smtClean="0"/>
          </a:p>
          <a:p>
            <a:pPr lvl="1" algn="just"/>
            <a:r>
              <a:rPr lang="en-IN" dirty="0" smtClean="0"/>
              <a:t>It </a:t>
            </a:r>
            <a:r>
              <a:rPr lang="en-IN" dirty="0"/>
              <a:t>protects </a:t>
            </a:r>
            <a:r>
              <a:rPr lang="en-IN" dirty="0" err="1"/>
              <a:t>LoRaWAN</a:t>
            </a:r>
            <a:r>
              <a:rPr lang="en-IN" dirty="0"/>
              <a:t> packets by performing encryption based on AES. </a:t>
            </a:r>
            <a:endParaRPr lang="en-IN" dirty="0" smtClean="0"/>
          </a:p>
          <a:p>
            <a:pPr lvl="1" algn="just"/>
            <a:r>
              <a:rPr lang="en-IN" dirty="0" smtClean="0"/>
              <a:t>Each </a:t>
            </a:r>
            <a:r>
              <a:rPr lang="en-IN" dirty="0"/>
              <a:t>endpoint implements a network session key (</a:t>
            </a:r>
            <a:r>
              <a:rPr lang="en-IN" dirty="0" err="1"/>
              <a:t>NwkSKey</a:t>
            </a:r>
            <a:r>
              <a:rPr lang="en-IN" dirty="0"/>
              <a:t>), used by both itself and the </a:t>
            </a:r>
            <a:r>
              <a:rPr lang="en-IN" dirty="0" err="1"/>
              <a:t>LoRaWAN</a:t>
            </a:r>
            <a:r>
              <a:rPr lang="en-IN" dirty="0"/>
              <a:t> network server. </a:t>
            </a:r>
            <a:endParaRPr lang="en-IN" dirty="0" smtClean="0"/>
          </a:p>
          <a:p>
            <a:pPr lvl="2" algn="just"/>
            <a:r>
              <a:rPr lang="en-IN" dirty="0" smtClean="0"/>
              <a:t>The </a:t>
            </a:r>
            <a:r>
              <a:rPr lang="en-IN" dirty="0" err="1"/>
              <a:t>NwkSKey</a:t>
            </a:r>
            <a:r>
              <a:rPr lang="en-IN" dirty="0"/>
              <a:t> ensures data integrity through computing and checking the MIC of every data message as well as encrypting and decrypting MAC-only data message payloads. </a:t>
            </a:r>
          </a:p>
        </p:txBody>
      </p:sp>
    </p:spTree>
    <p:extLst>
      <p:ext uri="{BB962C8B-B14F-4D97-AF65-F5344CB8AC3E}">
        <p14:creationId xmlns:p14="http://schemas.microsoft.com/office/powerpoint/2010/main" val="31630074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smtClean="0"/>
              <a:t>LoRaWAN</a:t>
            </a:r>
            <a:r>
              <a:rPr lang="en-IN" b="1" dirty="0" smtClean="0"/>
              <a:t> - Security</a:t>
            </a:r>
            <a:endParaRPr lang="en-IN" b="1" dirty="0"/>
          </a:p>
        </p:txBody>
      </p:sp>
      <p:sp>
        <p:nvSpPr>
          <p:cNvPr id="4" name="Date Placeholder 3"/>
          <p:cNvSpPr>
            <a:spLocks noGrp="1"/>
          </p:cNvSpPr>
          <p:nvPr>
            <p:ph type="dt" sz="half" idx="10"/>
          </p:nvPr>
        </p:nvSpPr>
        <p:spPr/>
        <p:txBody>
          <a:bodyPr/>
          <a:lstStyle/>
          <a:p>
            <a:fld id="{7E5E629B-173B-4465-BB46-D215C0956F02}" type="datetime12">
              <a:rPr lang="en-IN" smtClean="0"/>
              <a:pPr/>
              <a:t>10:36 PM</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
        <p:nvSpPr>
          <p:cNvPr id="3" name="Content Placeholder 2"/>
          <p:cNvSpPr>
            <a:spLocks noGrp="1"/>
          </p:cNvSpPr>
          <p:nvPr>
            <p:ph idx="1"/>
          </p:nvPr>
        </p:nvSpPr>
        <p:spPr/>
        <p:txBody>
          <a:bodyPr>
            <a:normAutofit lnSpcReduction="10000"/>
          </a:bodyPr>
          <a:lstStyle/>
          <a:p>
            <a:pPr algn="just"/>
            <a:r>
              <a:rPr lang="en-IN" b="1" dirty="0"/>
              <a:t>Data privacy </a:t>
            </a:r>
            <a:r>
              <a:rPr lang="en-IN" b="1" dirty="0" smtClean="0"/>
              <a:t>:</a:t>
            </a:r>
          </a:p>
          <a:p>
            <a:pPr lvl="1" algn="just"/>
            <a:r>
              <a:rPr lang="en-IN" dirty="0" smtClean="0"/>
              <a:t>An </a:t>
            </a:r>
            <a:r>
              <a:rPr lang="en-IN" dirty="0"/>
              <a:t>application session key (</a:t>
            </a:r>
            <a:r>
              <a:rPr lang="en-IN" dirty="0" err="1"/>
              <a:t>AppSKey</a:t>
            </a:r>
            <a:r>
              <a:rPr lang="en-IN" dirty="0"/>
              <a:t>), which performs encryption and decryption functions between the endpoint and its application server. </a:t>
            </a:r>
            <a:endParaRPr lang="en-IN" dirty="0" smtClean="0"/>
          </a:p>
          <a:p>
            <a:pPr lvl="1" algn="just"/>
            <a:r>
              <a:rPr lang="en-IN" dirty="0" smtClean="0"/>
              <a:t>It </a:t>
            </a:r>
            <a:r>
              <a:rPr lang="en-IN" dirty="0"/>
              <a:t>computes and checks the application-level MIC, if included. </a:t>
            </a:r>
            <a:endParaRPr lang="en-IN" dirty="0" smtClean="0"/>
          </a:p>
          <a:p>
            <a:pPr lvl="2" algn="just"/>
            <a:r>
              <a:rPr lang="en-IN" dirty="0" smtClean="0"/>
              <a:t>This </a:t>
            </a:r>
            <a:r>
              <a:rPr lang="en-IN" dirty="0"/>
              <a:t>ensures that the </a:t>
            </a:r>
            <a:r>
              <a:rPr lang="en-IN" dirty="0" err="1"/>
              <a:t>LoRaWAN</a:t>
            </a:r>
            <a:r>
              <a:rPr lang="en-IN" dirty="0"/>
              <a:t> service provider does not have access to the application payload if it is not allowed that access. </a:t>
            </a:r>
          </a:p>
          <a:p>
            <a:pPr lvl="1" algn="just"/>
            <a:r>
              <a:rPr lang="en-IN" dirty="0" smtClean="0"/>
              <a:t>Endpoints receive their AES-128 application key (</a:t>
            </a:r>
            <a:r>
              <a:rPr lang="en-IN" dirty="0" err="1" smtClean="0"/>
              <a:t>AppKey</a:t>
            </a:r>
            <a:r>
              <a:rPr lang="en-IN" dirty="0" smtClean="0"/>
              <a:t>) from the application owner. </a:t>
            </a:r>
          </a:p>
          <a:p>
            <a:pPr lvl="2" algn="just"/>
            <a:r>
              <a:rPr lang="en-IN" dirty="0" smtClean="0"/>
              <a:t>This key is most likely derived from an application-specific root key exclusively known to and under the control of the application provider.</a:t>
            </a:r>
            <a:endParaRPr lang="en-IN" dirty="0"/>
          </a:p>
        </p:txBody>
      </p:sp>
    </p:spTree>
    <p:extLst>
      <p:ext uri="{BB962C8B-B14F-4D97-AF65-F5344CB8AC3E}">
        <p14:creationId xmlns:p14="http://schemas.microsoft.com/office/powerpoint/2010/main" val="35923962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smtClean="0"/>
              <a:t>LoRaWAN</a:t>
            </a:r>
            <a:r>
              <a:rPr lang="en-IN" b="1" dirty="0" smtClean="0"/>
              <a:t> - Security</a:t>
            </a:r>
            <a:endParaRPr lang="en-IN" b="1" dirty="0"/>
          </a:p>
        </p:txBody>
      </p:sp>
      <p:sp>
        <p:nvSpPr>
          <p:cNvPr id="4" name="Date Placeholder 3"/>
          <p:cNvSpPr>
            <a:spLocks noGrp="1"/>
          </p:cNvSpPr>
          <p:nvPr>
            <p:ph type="dt" sz="half" idx="10"/>
          </p:nvPr>
        </p:nvSpPr>
        <p:spPr/>
        <p:txBody>
          <a:bodyPr/>
          <a:lstStyle/>
          <a:p>
            <a:fld id="{7E5E629B-173B-4465-BB46-D215C0956F02}" type="datetime12">
              <a:rPr lang="en-IN" smtClean="0"/>
              <a:pPr/>
              <a:t>10:36 PM</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sp>
        <p:nvSpPr>
          <p:cNvPr id="3" name="Content Placeholder 2"/>
          <p:cNvSpPr>
            <a:spLocks noGrp="1"/>
          </p:cNvSpPr>
          <p:nvPr>
            <p:ph idx="1"/>
          </p:nvPr>
        </p:nvSpPr>
        <p:spPr/>
        <p:txBody>
          <a:bodyPr>
            <a:normAutofit fontScale="85000" lnSpcReduction="20000"/>
          </a:bodyPr>
          <a:lstStyle/>
          <a:p>
            <a:pPr algn="just"/>
            <a:r>
              <a:rPr lang="en-IN" dirty="0" err="1"/>
              <a:t>LoRaWAN</a:t>
            </a:r>
            <a:r>
              <a:rPr lang="en-IN" dirty="0"/>
              <a:t> endpoints attached to a </a:t>
            </a:r>
            <a:r>
              <a:rPr lang="en-IN" dirty="0" err="1"/>
              <a:t>LoRaWAN</a:t>
            </a:r>
            <a:r>
              <a:rPr lang="en-IN" dirty="0"/>
              <a:t> network must get registered and authenticated. </a:t>
            </a:r>
            <a:endParaRPr lang="en-IN" dirty="0" smtClean="0"/>
          </a:p>
          <a:p>
            <a:pPr algn="just"/>
            <a:r>
              <a:rPr lang="en-IN" dirty="0" smtClean="0"/>
              <a:t>This </a:t>
            </a:r>
            <a:r>
              <a:rPr lang="en-IN" dirty="0"/>
              <a:t>can be achieved through one of the two join mechanisms: </a:t>
            </a:r>
            <a:endParaRPr lang="en-IN" dirty="0" smtClean="0"/>
          </a:p>
          <a:p>
            <a:pPr lvl="1" algn="just"/>
            <a:r>
              <a:rPr lang="en-IN" dirty="0" smtClean="0"/>
              <a:t>Activation </a:t>
            </a:r>
            <a:r>
              <a:rPr lang="en-IN" dirty="0"/>
              <a:t>by personalization (ABP): </a:t>
            </a:r>
            <a:endParaRPr lang="en-IN" dirty="0" smtClean="0"/>
          </a:p>
          <a:p>
            <a:pPr lvl="2" algn="just"/>
            <a:r>
              <a:rPr lang="en-IN" dirty="0" smtClean="0"/>
              <a:t>Endpoints </a:t>
            </a:r>
            <a:r>
              <a:rPr lang="en-IN" dirty="0"/>
              <a:t>don’t need to run a join procedure as their individual details, including </a:t>
            </a:r>
            <a:r>
              <a:rPr lang="en-IN" dirty="0" err="1"/>
              <a:t>DevAddr</a:t>
            </a:r>
            <a:r>
              <a:rPr lang="en-IN" dirty="0"/>
              <a:t> and the </a:t>
            </a:r>
            <a:r>
              <a:rPr lang="en-IN" dirty="0" err="1"/>
              <a:t>NwkSKey</a:t>
            </a:r>
            <a:r>
              <a:rPr lang="en-IN" dirty="0"/>
              <a:t> and </a:t>
            </a:r>
            <a:r>
              <a:rPr lang="en-IN" dirty="0" err="1"/>
              <a:t>AppSKey</a:t>
            </a:r>
            <a:r>
              <a:rPr lang="en-IN" dirty="0"/>
              <a:t> session keys, are preconfigured and stored in the end device. This same information is registered in the </a:t>
            </a:r>
            <a:r>
              <a:rPr lang="en-IN" dirty="0" err="1"/>
              <a:t>LoRaWAN</a:t>
            </a:r>
            <a:r>
              <a:rPr lang="en-IN" dirty="0"/>
              <a:t> network server. </a:t>
            </a:r>
            <a:endParaRPr lang="en-IN" dirty="0" smtClean="0"/>
          </a:p>
          <a:p>
            <a:pPr lvl="1" algn="just"/>
            <a:r>
              <a:rPr lang="en-IN" dirty="0" smtClean="0"/>
              <a:t>Over-the-air </a:t>
            </a:r>
            <a:r>
              <a:rPr lang="en-IN" dirty="0"/>
              <a:t>activation (OTAA): </a:t>
            </a:r>
            <a:endParaRPr lang="en-IN" dirty="0" smtClean="0"/>
          </a:p>
          <a:p>
            <a:pPr lvl="2" algn="just"/>
            <a:r>
              <a:rPr lang="en-IN" dirty="0" smtClean="0"/>
              <a:t>Endpoints </a:t>
            </a:r>
            <a:r>
              <a:rPr lang="en-IN" dirty="0"/>
              <a:t>are allowed to dynamically join a particular </a:t>
            </a:r>
            <a:r>
              <a:rPr lang="en-IN" dirty="0" err="1"/>
              <a:t>LoRaWAN</a:t>
            </a:r>
            <a:r>
              <a:rPr lang="en-IN" dirty="0"/>
              <a:t> network after successfully going through a join procedure. The join procedure must be done every time a session context is renewed. During the join process, which involves the sending and receiving of MAC layer join request and join accept messages, the node establishes its credentials with a </a:t>
            </a:r>
            <a:r>
              <a:rPr lang="en-IN" dirty="0" err="1"/>
              <a:t>LoRaWAN</a:t>
            </a:r>
            <a:r>
              <a:rPr lang="en-IN" dirty="0"/>
              <a:t> network server, exchanging its globally unique </a:t>
            </a:r>
            <a:r>
              <a:rPr lang="en-IN" dirty="0" err="1"/>
              <a:t>DevEUI</a:t>
            </a:r>
            <a:r>
              <a:rPr lang="en-IN" dirty="0"/>
              <a:t>, </a:t>
            </a:r>
            <a:r>
              <a:rPr lang="en-IN" dirty="0" err="1"/>
              <a:t>AppEUI</a:t>
            </a:r>
            <a:r>
              <a:rPr lang="en-IN" dirty="0"/>
              <a:t>, and </a:t>
            </a:r>
            <a:r>
              <a:rPr lang="en-IN" dirty="0" err="1"/>
              <a:t>AppKey</a:t>
            </a:r>
            <a:r>
              <a:rPr lang="en-IN" dirty="0"/>
              <a:t>. The </a:t>
            </a:r>
            <a:r>
              <a:rPr lang="en-IN" dirty="0" err="1"/>
              <a:t>AppKey</a:t>
            </a:r>
            <a:r>
              <a:rPr lang="en-IN" dirty="0"/>
              <a:t> is then used to derive the session </a:t>
            </a:r>
            <a:r>
              <a:rPr lang="en-IN" dirty="0" err="1"/>
              <a:t>NwkSKey</a:t>
            </a:r>
            <a:r>
              <a:rPr lang="en-IN" dirty="0"/>
              <a:t> and </a:t>
            </a:r>
            <a:r>
              <a:rPr lang="en-IN" dirty="0" err="1"/>
              <a:t>AppSKey</a:t>
            </a:r>
            <a:r>
              <a:rPr lang="en-IN" dirty="0"/>
              <a:t> keys. </a:t>
            </a:r>
          </a:p>
        </p:txBody>
      </p:sp>
    </p:spTree>
    <p:extLst>
      <p:ext uri="{BB962C8B-B14F-4D97-AF65-F5344CB8AC3E}">
        <p14:creationId xmlns:p14="http://schemas.microsoft.com/office/powerpoint/2010/main" val="33831774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782" y="748966"/>
            <a:ext cx="8627860" cy="4055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9704" y="896217"/>
            <a:ext cx="2955809" cy="300082"/>
          </a:xfrm>
          <a:prstGeom prst="rect">
            <a:avLst/>
          </a:prstGeom>
        </p:spPr>
        <p:txBody>
          <a:bodyPr wrap="none">
            <a:spAutoFit/>
          </a:bodyPr>
          <a:lstStyle/>
          <a:p>
            <a:r>
              <a:rPr lang="en-US" sz="1350" dirty="0"/>
              <a:t>End Nodes are </a:t>
            </a:r>
            <a:r>
              <a:rPr lang="en-US" sz="1350" dirty="0" err="1"/>
              <a:t>LoRa</a:t>
            </a:r>
            <a:r>
              <a:rPr lang="en-US" sz="1350" dirty="0"/>
              <a:t> embedded sensors</a:t>
            </a:r>
            <a:endParaRPr lang="el-GR" sz="1350" dirty="0"/>
          </a:p>
        </p:txBody>
      </p:sp>
      <p:sp>
        <p:nvSpPr>
          <p:cNvPr id="5" name="Rectangle 4"/>
          <p:cNvSpPr/>
          <p:nvPr/>
        </p:nvSpPr>
        <p:spPr>
          <a:xfrm>
            <a:off x="0" y="4713994"/>
            <a:ext cx="4572000" cy="1338828"/>
          </a:xfrm>
          <a:prstGeom prst="rect">
            <a:avLst/>
          </a:prstGeom>
        </p:spPr>
        <p:txBody>
          <a:bodyPr>
            <a:spAutoFit/>
          </a:bodyPr>
          <a:lstStyle/>
          <a:p>
            <a:r>
              <a:rPr lang="en-US" sz="1350" b="1" dirty="0"/>
              <a:t>End Nodes </a:t>
            </a:r>
            <a:r>
              <a:rPr lang="en-US" sz="1350" dirty="0"/>
              <a:t>typically have:</a:t>
            </a:r>
          </a:p>
          <a:p>
            <a:pPr marL="214313" indent="-214313">
              <a:buFont typeface="Arial" panose="020B0604020202020204" pitchFamily="34" charset="0"/>
              <a:buChar char="•"/>
            </a:pPr>
            <a:r>
              <a:rPr lang="en-US" sz="1350" b="1" dirty="0"/>
              <a:t>Sensors</a:t>
            </a:r>
            <a:r>
              <a:rPr lang="en-US" sz="1350" dirty="0"/>
              <a:t>: detect </a:t>
            </a:r>
            <a:r>
              <a:rPr lang="en-US" sz="1350" dirty="0"/>
              <a:t>the changing parameter </a:t>
            </a:r>
            <a:r>
              <a:rPr lang="en-US" sz="1350" dirty="0" err="1"/>
              <a:t>eg</a:t>
            </a:r>
            <a:r>
              <a:rPr lang="en-US" sz="1350" dirty="0"/>
              <a:t>. temperature, humidity, accelerometer, </a:t>
            </a:r>
            <a:r>
              <a:rPr lang="en-US" sz="1350" dirty="0" err="1"/>
              <a:t>gps</a:t>
            </a:r>
            <a:r>
              <a:rPr lang="en-US" sz="1350" dirty="0"/>
              <a:t>)</a:t>
            </a:r>
            <a:endParaRPr lang="en-US" sz="1350" dirty="0"/>
          </a:p>
          <a:p>
            <a:pPr marL="214313" indent="-214313">
              <a:buFont typeface="Arial" panose="020B0604020202020204" pitchFamily="34" charset="0"/>
              <a:buChar char="•"/>
            </a:pPr>
            <a:r>
              <a:rPr lang="en-US" sz="1350" b="1" dirty="0" err="1"/>
              <a:t>LoRa</a:t>
            </a:r>
            <a:r>
              <a:rPr lang="en-US" sz="1350" b="1" dirty="0"/>
              <a:t> </a:t>
            </a:r>
            <a:r>
              <a:rPr lang="en-US" sz="1350" b="1" dirty="0"/>
              <a:t>transponder</a:t>
            </a:r>
            <a:r>
              <a:rPr lang="en-US" sz="1350" dirty="0"/>
              <a:t>: transmit </a:t>
            </a:r>
            <a:r>
              <a:rPr lang="en-US" sz="1350" dirty="0"/>
              <a:t>signals over </a:t>
            </a:r>
            <a:r>
              <a:rPr lang="en-US" sz="1350" dirty="0" err="1"/>
              <a:t>LoRa</a:t>
            </a:r>
            <a:r>
              <a:rPr lang="en-US" sz="1350" dirty="0"/>
              <a:t> patented radio transmission </a:t>
            </a:r>
            <a:r>
              <a:rPr lang="en-US" sz="1350" dirty="0"/>
              <a:t>method</a:t>
            </a:r>
            <a:endParaRPr lang="en-US" sz="1350" dirty="0"/>
          </a:p>
          <a:p>
            <a:pPr marL="214313" indent="-214313">
              <a:buFont typeface="Arial" panose="020B0604020202020204" pitchFamily="34" charset="0"/>
              <a:buChar char="•"/>
            </a:pPr>
            <a:r>
              <a:rPr lang="en-US" sz="1350" dirty="0"/>
              <a:t> optionally </a:t>
            </a:r>
            <a:r>
              <a:rPr lang="en-US" sz="1350" dirty="0"/>
              <a:t>a </a:t>
            </a:r>
            <a:r>
              <a:rPr lang="en-US" sz="1350" b="1" dirty="0"/>
              <a:t>micro-controlle</a:t>
            </a:r>
            <a:r>
              <a:rPr lang="en-US" sz="1350" dirty="0"/>
              <a:t>r (with on board Memory)</a:t>
            </a:r>
            <a:endParaRPr lang="el-GR" sz="1350" dirty="0"/>
          </a:p>
        </p:txBody>
      </p:sp>
      <p:sp>
        <p:nvSpPr>
          <p:cNvPr id="6" name="Rectangle 5"/>
          <p:cNvSpPr/>
          <p:nvPr/>
        </p:nvSpPr>
        <p:spPr>
          <a:xfrm>
            <a:off x="5065295" y="5516002"/>
            <a:ext cx="3693695" cy="507831"/>
          </a:xfrm>
          <a:prstGeom prst="rect">
            <a:avLst/>
          </a:prstGeom>
        </p:spPr>
        <p:txBody>
          <a:bodyPr wrap="square">
            <a:spAutoFit/>
          </a:bodyPr>
          <a:lstStyle/>
          <a:p>
            <a:r>
              <a:rPr lang="en-US" sz="1350" dirty="0"/>
              <a:t> </a:t>
            </a:r>
            <a:r>
              <a:rPr lang="en-US" sz="1350" dirty="0" err="1"/>
              <a:t>LoRa</a:t>
            </a:r>
            <a:r>
              <a:rPr lang="en-US" sz="1350" dirty="0"/>
              <a:t> sensors can transmit signals over distances </a:t>
            </a:r>
            <a:r>
              <a:rPr lang="en-US" sz="1350" b="1" dirty="0"/>
              <a:t>from 1km — 10km</a:t>
            </a:r>
            <a:endParaRPr lang="el-GR" sz="1350" b="1" dirty="0"/>
          </a:p>
        </p:txBody>
      </p:sp>
    </p:spTree>
    <p:extLst>
      <p:ext uri="{BB962C8B-B14F-4D97-AF65-F5344CB8AC3E}">
        <p14:creationId xmlns:p14="http://schemas.microsoft.com/office/powerpoint/2010/main" val="37264090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7379" y="775889"/>
            <a:ext cx="7856621" cy="3692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065295" y="5516002"/>
            <a:ext cx="3693695" cy="300082"/>
          </a:xfrm>
          <a:prstGeom prst="rect">
            <a:avLst/>
          </a:prstGeom>
        </p:spPr>
        <p:txBody>
          <a:bodyPr wrap="square">
            <a:spAutoFit/>
          </a:bodyPr>
          <a:lstStyle/>
          <a:p>
            <a:r>
              <a:rPr lang="en-US" sz="1350" dirty="0"/>
              <a:t> </a:t>
            </a:r>
            <a:endParaRPr lang="el-GR" sz="1350" b="1" dirty="0"/>
          </a:p>
        </p:txBody>
      </p:sp>
      <p:sp>
        <p:nvSpPr>
          <p:cNvPr id="2" name="Rectangle 1"/>
          <p:cNvSpPr/>
          <p:nvPr/>
        </p:nvSpPr>
        <p:spPr>
          <a:xfrm>
            <a:off x="2117558" y="4805321"/>
            <a:ext cx="7561847" cy="1131079"/>
          </a:xfrm>
          <a:prstGeom prst="rect">
            <a:avLst/>
          </a:prstGeom>
          <a:solidFill>
            <a:schemeClr val="accent6">
              <a:lumMod val="20000"/>
              <a:lumOff val="80000"/>
            </a:schemeClr>
          </a:solidFill>
        </p:spPr>
        <p:txBody>
          <a:bodyPr wrap="square">
            <a:spAutoFit/>
          </a:bodyPr>
          <a:lstStyle/>
          <a:p>
            <a:r>
              <a:rPr lang="en-US" sz="1350" b="1" dirty="0"/>
              <a:t>Network servers </a:t>
            </a:r>
            <a:r>
              <a:rPr lang="en-US" sz="1350" b="1" dirty="0"/>
              <a:t>:</a:t>
            </a:r>
          </a:p>
          <a:p>
            <a:pPr marL="214313" indent="-214313">
              <a:buFont typeface="Arial" panose="020B0604020202020204" pitchFamily="34" charset="0"/>
              <a:buChar char="•"/>
            </a:pPr>
            <a:r>
              <a:rPr lang="en-US" sz="1350" dirty="0"/>
              <a:t>cloud </a:t>
            </a:r>
            <a:r>
              <a:rPr lang="en-US" sz="1350" dirty="0"/>
              <a:t>based platform </a:t>
            </a:r>
            <a:r>
              <a:rPr lang="en-US" sz="1350" dirty="0"/>
              <a:t>solutions, e.g., The </a:t>
            </a:r>
            <a:r>
              <a:rPr lang="en-US" sz="1350" dirty="0"/>
              <a:t>Things Network (TTN) or </a:t>
            </a:r>
            <a:r>
              <a:rPr lang="en-US" sz="1350" dirty="0" err="1"/>
              <a:t>LoRIOT</a:t>
            </a:r>
            <a:endParaRPr lang="en-US" sz="1350" dirty="0"/>
          </a:p>
          <a:p>
            <a:pPr marL="214313" indent="-214313">
              <a:buFont typeface="Arial" panose="020B0604020202020204" pitchFamily="34" charset="0"/>
              <a:buChar char="•"/>
            </a:pPr>
            <a:r>
              <a:rPr lang="en-US" sz="1350" dirty="0"/>
              <a:t>connect to </a:t>
            </a:r>
            <a:r>
              <a:rPr lang="en-US" sz="1350" dirty="0"/>
              <a:t>gateways &amp;</a:t>
            </a:r>
            <a:r>
              <a:rPr lang="en-US" sz="1350" dirty="0"/>
              <a:t> </a:t>
            </a:r>
            <a:r>
              <a:rPr lang="en-US" sz="1350" dirty="0"/>
              <a:t>de-dup data packets, and then routes it to the relevant </a:t>
            </a:r>
            <a:r>
              <a:rPr lang="en-US" sz="1350" dirty="0"/>
              <a:t>application</a:t>
            </a:r>
          </a:p>
          <a:p>
            <a:pPr marL="214313" indent="-214313">
              <a:buFont typeface="Arial" panose="020B0604020202020204" pitchFamily="34" charset="0"/>
              <a:buChar char="•"/>
            </a:pPr>
            <a:r>
              <a:rPr lang="en-US" sz="1350" dirty="0"/>
              <a:t>can </a:t>
            </a:r>
            <a:r>
              <a:rPr lang="en-US" sz="1350" dirty="0"/>
              <a:t>be used for both uplink (i.e. sensor to application) or downlink (i.e. application to sensor) communication</a:t>
            </a:r>
            <a:endParaRPr lang="el-GR" sz="1350" dirty="0"/>
          </a:p>
        </p:txBody>
      </p:sp>
      <p:sp>
        <p:nvSpPr>
          <p:cNvPr id="3" name="Rectangle 2"/>
          <p:cNvSpPr/>
          <p:nvPr/>
        </p:nvSpPr>
        <p:spPr>
          <a:xfrm>
            <a:off x="0" y="3814702"/>
            <a:ext cx="2117558" cy="2169825"/>
          </a:xfrm>
          <a:prstGeom prst="rect">
            <a:avLst/>
          </a:prstGeom>
          <a:solidFill>
            <a:schemeClr val="accent5">
              <a:lumMod val="20000"/>
              <a:lumOff val="80000"/>
            </a:schemeClr>
          </a:solidFill>
        </p:spPr>
        <p:txBody>
          <a:bodyPr wrap="square">
            <a:spAutoFit/>
          </a:bodyPr>
          <a:lstStyle/>
          <a:p>
            <a:r>
              <a:rPr lang="en-US" sz="1350" b="1" dirty="0"/>
              <a:t>Gateways </a:t>
            </a:r>
            <a:endParaRPr lang="en-US" sz="1350" b="1" dirty="0"/>
          </a:p>
          <a:p>
            <a:pPr marL="214313" indent="-214313">
              <a:buFont typeface="Arial" panose="020B0604020202020204" pitchFamily="34" charset="0"/>
              <a:buChar char="•"/>
            </a:pPr>
            <a:r>
              <a:rPr lang="en-US" sz="1350" dirty="0"/>
              <a:t>always </a:t>
            </a:r>
            <a:r>
              <a:rPr lang="en-US" sz="1350" dirty="0"/>
              <a:t>connected to </a:t>
            </a:r>
            <a:r>
              <a:rPr lang="en-US" sz="1350" dirty="0"/>
              <a:t>power source</a:t>
            </a:r>
          </a:p>
          <a:p>
            <a:pPr marL="214313" indent="-214313">
              <a:buFont typeface="Arial" panose="020B0604020202020204" pitchFamily="34" charset="0"/>
              <a:buChar char="•"/>
            </a:pPr>
            <a:r>
              <a:rPr lang="en-US" sz="1350" dirty="0"/>
              <a:t>connect </a:t>
            </a:r>
            <a:r>
              <a:rPr lang="en-US" sz="1350" dirty="0"/>
              <a:t>to </a:t>
            </a:r>
            <a:r>
              <a:rPr lang="en-US" sz="1350" dirty="0"/>
              <a:t>network </a:t>
            </a:r>
            <a:r>
              <a:rPr lang="en-US" sz="1350" dirty="0"/>
              <a:t>server via standard IP connections </a:t>
            </a:r>
          </a:p>
          <a:p>
            <a:pPr marL="214313" indent="-214313">
              <a:buFont typeface="Arial" panose="020B0604020202020204" pitchFamily="34" charset="0"/>
              <a:buChar char="•"/>
            </a:pPr>
            <a:r>
              <a:rPr lang="en-US" sz="1350" dirty="0"/>
              <a:t>act </a:t>
            </a:r>
            <a:r>
              <a:rPr lang="en-US" sz="1350" dirty="0"/>
              <a:t>as a transparent bridge, simply converting RF packets to IP packets </a:t>
            </a:r>
            <a:r>
              <a:rPr lang="en-US" sz="1350" dirty="0"/>
              <a:t> &amp; vice </a:t>
            </a:r>
            <a:r>
              <a:rPr lang="en-US" sz="1350" dirty="0"/>
              <a:t>versa.</a:t>
            </a:r>
            <a:endParaRPr lang="el-GR" sz="1350" dirty="0"/>
          </a:p>
        </p:txBody>
      </p:sp>
    </p:spTree>
    <p:extLst>
      <p:ext uri="{BB962C8B-B14F-4D97-AF65-F5344CB8AC3E}">
        <p14:creationId xmlns:p14="http://schemas.microsoft.com/office/powerpoint/2010/main" val="1261559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Main Characteristics of </a:t>
            </a:r>
            <a:r>
              <a:rPr lang="en-IN" b="1" dirty="0" smtClean="0"/>
              <a:t>different Access Technologies</a:t>
            </a:r>
            <a:endParaRPr lang="en-IN" b="1" dirty="0"/>
          </a:p>
        </p:txBody>
      </p:sp>
      <p:sp>
        <p:nvSpPr>
          <p:cNvPr id="4" name="Date Placeholder 3"/>
          <p:cNvSpPr>
            <a:spLocks noGrp="1"/>
          </p:cNvSpPr>
          <p:nvPr>
            <p:ph type="dt" sz="half" idx="10"/>
          </p:nvPr>
        </p:nvSpPr>
        <p:spPr/>
        <p:txBody>
          <a:bodyPr/>
          <a:lstStyle/>
          <a:p>
            <a:fld id="{7E5E629B-173B-4465-BB46-D215C0956F02}" type="datetime12">
              <a:rPr lang="en-IN" smtClean="0"/>
              <a:pPr/>
              <a:t>10:38 PM</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203250"/>
            <a:ext cx="8229600" cy="367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72838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Layer 	</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smtClean="0"/>
              <a:t>Network layer connectivity, which is commonly referred to as Layer 3.</a:t>
            </a:r>
          </a:p>
          <a:p>
            <a:pPr algn="just"/>
            <a:r>
              <a:rPr lang="en-US" dirty="0" smtClean="0"/>
              <a:t>The network transport layer </a:t>
            </a:r>
            <a:r>
              <a:rPr lang="en-US" dirty="0" err="1" smtClean="0"/>
              <a:t>sublayer</a:t>
            </a:r>
            <a:r>
              <a:rPr lang="en-US" dirty="0" smtClean="0"/>
              <a:t> that is part of the communications network layer.</a:t>
            </a:r>
          </a:p>
          <a:p>
            <a:pPr algn="just"/>
            <a:r>
              <a:rPr lang="en-US" b="1" dirty="0" smtClean="0"/>
              <a:t>IP Versions</a:t>
            </a:r>
          </a:p>
          <a:p>
            <a:pPr lvl="1"/>
            <a:r>
              <a:rPr lang="en-US" dirty="0" smtClean="0"/>
              <a:t>Transitioning the Internet from IP version</a:t>
            </a:r>
            <a:r>
              <a:rPr lang="en-US" b="1" dirty="0" smtClean="0">
                <a:solidFill>
                  <a:srgbClr val="FF0000"/>
                </a:solidFill>
              </a:rPr>
              <a:t> 4 to IP version 6</a:t>
            </a:r>
            <a:r>
              <a:rPr lang="en-US" dirty="0" smtClean="0"/>
              <a:t>. The main driving force has been the </a:t>
            </a:r>
            <a:r>
              <a:rPr lang="en-US" dirty="0" smtClean="0">
                <a:solidFill>
                  <a:srgbClr val="FF0000"/>
                </a:solidFill>
              </a:rPr>
              <a:t>lack of address space in IPv4 </a:t>
            </a:r>
            <a:r>
              <a:rPr lang="en-US" dirty="0" smtClean="0"/>
              <a:t>as the Internet has grown.</a:t>
            </a:r>
          </a:p>
          <a:p>
            <a:r>
              <a:rPr lang="en-US" dirty="0" smtClean="0"/>
              <a:t>IPv6 has a </a:t>
            </a:r>
            <a:r>
              <a:rPr lang="en-US" dirty="0" smtClean="0">
                <a:solidFill>
                  <a:srgbClr val="FF0000"/>
                </a:solidFill>
              </a:rPr>
              <a:t>much larger range of addresses </a:t>
            </a:r>
            <a:r>
              <a:rPr lang="en-US" dirty="0" smtClean="0"/>
              <a:t>that should not be exhausted for the foreseeable future. </a:t>
            </a:r>
          </a:p>
          <a:p>
            <a:r>
              <a:rPr lang="en-US" dirty="0" smtClean="0"/>
              <a:t>Today, both versions of IP run over the Internet, but most traffic is still IPv4 based.</a:t>
            </a:r>
            <a:endParaRPr lang="en-US" dirty="0"/>
          </a:p>
        </p:txBody>
      </p:sp>
    </p:spTree>
    <p:extLst>
      <p:ext uri="{BB962C8B-B14F-4D97-AF65-F5344CB8AC3E}">
        <p14:creationId xmlns:p14="http://schemas.microsoft.com/office/powerpoint/2010/main" val="9942150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smtClean="0"/>
              <a:t>IP Versions</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smtClean="0"/>
              <a:t>Internet of Things support both IPv4 and IPv6 versions concurrently.</a:t>
            </a:r>
          </a:p>
          <a:p>
            <a:pPr algn="just"/>
            <a:r>
              <a:rPr lang="en-US" dirty="0" smtClean="0"/>
              <a:t>Techniques such as </a:t>
            </a:r>
            <a:r>
              <a:rPr lang="en-US" dirty="0" smtClean="0">
                <a:solidFill>
                  <a:srgbClr val="FF0000"/>
                </a:solidFill>
              </a:rPr>
              <a:t>tunneling and translation </a:t>
            </a:r>
            <a:r>
              <a:rPr lang="en-US" dirty="0" smtClean="0"/>
              <a:t>need to be employed in </a:t>
            </a:r>
            <a:r>
              <a:rPr lang="en-US" dirty="0" err="1" smtClean="0"/>
              <a:t>IoT</a:t>
            </a:r>
            <a:r>
              <a:rPr lang="en-US" dirty="0" smtClean="0"/>
              <a:t> solutions to ensure </a:t>
            </a:r>
            <a:r>
              <a:rPr lang="en-US" dirty="0" smtClean="0">
                <a:solidFill>
                  <a:srgbClr val="FF0000"/>
                </a:solidFill>
              </a:rPr>
              <a:t>interoperability</a:t>
            </a:r>
            <a:r>
              <a:rPr lang="en-US" dirty="0" smtClean="0"/>
              <a:t> between IPv4 and IPv6.</a:t>
            </a:r>
          </a:p>
          <a:p>
            <a:pPr algn="just"/>
            <a:r>
              <a:rPr lang="en-US" dirty="0" smtClean="0"/>
              <a:t>A variety of factors </a:t>
            </a:r>
            <a:r>
              <a:rPr lang="en-US" dirty="0" smtClean="0">
                <a:solidFill>
                  <a:srgbClr val="FF0000"/>
                </a:solidFill>
              </a:rPr>
              <a:t>dictate whether IPv4, IPv6</a:t>
            </a:r>
            <a:r>
              <a:rPr lang="en-US" dirty="0" smtClean="0"/>
              <a:t>, or both can be used in an </a:t>
            </a:r>
            <a:r>
              <a:rPr lang="en-US" dirty="0" err="1" smtClean="0"/>
              <a:t>IoT</a:t>
            </a:r>
            <a:r>
              <a:rPr lang="en-US" dirty="0" smtClean="0"/>
              <a:t> solution. </a:t>
            </a:r>
          </a:p>
          <a:p>
            <a:pPr algn="just"/>
            <a:r>
              <a:rPr lang="en-US" dirty="0" smtClean="0"/>
              <a:t>Most often these factors include a </a:t>
            </a:r>
            <a:r>
              <a:rPr lang="en-US" b="1" dirty="0" smtClean="0">
                <a:solidFill>
                  <a:srgbClr val="C00000"/>
                </a:solidFill>
              </a:rPr>
              <a:t>legacy protocol or technology</a:t>
            </a:r>
            <a:r>
              <a:rPr lang="en-US" dirty="0" smtClean="0"/>
              <a:t> that supports only IPv4. </a:t>
            </a:r>
          </a:p>
          <a:p>
            <a:pPr algn="just"/>
            <a:r>
              <a:rPr lang="en-US" dirty="0" smtClean="0"/>
              <a:t>Newer technologies and protocols almost always support both IP versions</a:t>
            </a:r>
            <a:endParaRPr lang="en-US" dirty="0"/>
          </a:p>
        </p:txBody>
      </p:sp>
    </p:spTree>
    <p:extLst>
      <p:ext uri="{BB962C8B-B14F-4D97-AF65-F5344CB8AC3E}">
        <p14:creationId xmlns:p14="http://schemas.microsoft.com/office/powerpoint/2010/main" val="30993257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smtClean="0"/>
              <a:t>Main factors applicable to IPv4 and</a:t>
            </a:r>
            <a:br>
              <a:rPr lang="en-US" sz="3600" dirty="0" smtClean="0"/>
            </a:br>
            <a:r>
              <a:rPr lang="en-US" sz="3600" dirty="0" smtClean="0"/>
              <a:t>IPv6 support in an </a:t>
            </a:r>
            <a:r>
              <a:rPr lang="en-US" sz="3600" dirty="0" err="1" smtClean="0"/>
              <a:t>IoT</a:t>
            </a:r>
            <a:r>
              <a:rPr lang="en-US" sz="3600" dirty="0" smtClean="0"/>
              <a:t> solution</a:t>
            </a:r>
            <a:endParaRPr lang="en-US" sz="3600" dirty="0"/>
          </a:p>
        </p:txBody>
      </p:sp>
      <p:sp>
        <p:nvSpPr>
          <p:cNvPr id="3" name="Content Placeholder 2"/>
          <p:cNvSpPr>
            <a:spLocks noGrp="1"/>
          </p:cNvSpPr>
          <p:nvPr>
            <p:ph idx="1"/>
          </p:nvPr>
        </p:nvSpPr>
        <p:spPr/>
        <p:txBody>
          <a:bodyPr>
            <a:normAutofit/>
          </a:bodyPr>
          <a:lstStyle/>
          <a:p>
            <a:r>
              <a:rPr lang="en-US" b="1" dirty="0" smtClean="0">
                <a:solidFill>
                  <a:srgbClr val="C00000"/>
                </a:solidFill>
              </a:rPr>
              <a:t>Application Protocol: </a:t>
            </a:r>
          </a:p>
          <a:p>
            <a:pPr lvl="1" algn="just"/>
            <a:r>
              <a:rPr lang="en-US" dirty="0" err="1" smtClean="0"/>
              <a:t>IoT</a:t>
            </a:r>
            <a:r>
              <a:rPr lang="en-US" dirty="0" smtClean="0"/>
              <a:t> devices implementing Ethernet or Wi-Fi interfaces can communicate over both IPv4 and IPv6, but the application protocol may dictate the choice of the IP version. </a:t>
            </a:r>
          </a:p>
          <a:p>
            <a:pPr lvl="1" algn="just"/>
            <a:r>
              <a:rPr lang="en-US" dirty="0" smtClean="0"/>
              <a:t>For example, SCADA protocols such as DNP3/IP (IEEE 1815), </a:t>
            </a:r>
            <a:r>
              <a:rPr lang="en-US" dirty="0" err="1" smtClean="0"/>
              <a:t>Modbus</a:t>
            </a:r>
            <a:r>
              <a:rPr lang="en-US" dirty="0" smtClean="0"/>
              <a:t> TCP, or the IEC 60870-5-104 standards are specified only for IPv4.</a:t>
            </a:r>
          </a:p>
          <a:p>
            <a:pPr lvl="1" algn="just"/>
            <a:r>
              <a:rPr lang="en-US" dirty="0" smtClean="0"/>
              <a:t>For </a:t>
            </a:r>
            <a:r>
              <a:rPr lang="en-US" dirty="0" err="1" smtClean="0"/>
              <a:t>IoT</a:t>
            </a:r>
            <a:r>
              <a:rPr lang="en-US" dirty="0" smtClean="0"/>
              <a:t> devices with application protocols defined by the IETF, such as HTTP/HTTPS, </a:t>
            </a:r>
            <a:r>
              <a:rPr lang="en-US" dirty="0" err="1" smtClean="0"/>
              <a:t>CoAP</a:t>
            </a:r>
            <a:r>
              <a:rPr lang="en-US" dirty="0" smtClean="0"/>
              <a:t>, MQTT, and XMPP, both IP versions are supported</a:t>
            </a:r>
            <a:endParaRPr lang="en-US" dirty="0"/>
          </a:p>
        </p:txBody>
      </p:sp>
    </p:spTree>
    <p:extLst>
      <p:ext uri="{BB962C8B-B14F-4D97-AF65-F5344CB8AC3E}">
        <p14:creationId xmlns:p14="http://schemas.microsoft.com/office/powerpoint/2010/main" val="21868684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b="1" dirty="0" smtClean="0"/>
              <a:t>Cellular Provider and Technology: </a:t>
            </a:r>
          </a:p>
          <a:p>
            <a:pPr lvl="1" algn="just"/>
            <a:r>
              <a:rPr lang="en-US" dirty="0" err="1" smtClean="0"/>
              <a:t>IoT</a:t>
            </a:r>
            <a:r>
              <a:rPr lang="en-US" dirty="0" smtClean="0"/>
              <a:t> devices with cellular modems are </a:t>
            </a:r>
            <a:r>
              <a:rPr lang="en-US" dirty="0" smtClean="0">
                <a:solidFill>
                  <a:srgbClr val="C00000"/>
                </a:solidFill>
              </a:rPr>
              <a:t>dependent on the</a:t>
            </a:r>
            <a:r>
              <a:rPr lang="en-US" b="1" dirty="0" smtClean="0">
                <a:solidFill>
                  <a:srgbClr val="C00000"/>
                </a:solidFill>
              </a:rPr>
              <a:t> </a:t>
            </a:r>
            <a:r>
              <a:rPr lang="en-US" dirty="0" smtClean="0">
                <a:solidFill>
                  <a:srgbClr val="C00000"/>
                </a:solidFill>
              </a:rPr>
              <a:t>generation of the cellular technology</a:t>
            </a:r>
            <a:r>
              <a:rPr lang="en-US" dirty="0" smtClean="0"/>
              <a:t> as well as the data services offered by the provider. </a:t>
            </a:r>
          </a:p>
          <a:p>
            <a:pPr lvl="1" algn="just"/>
            <a:r>
              <a:rPr lang="en-US" dirty="0" smtClean="0"/>
              <a:t>For the first three generations of data </a:t>
            </a:r>
            <a:r>
              <a:rPr lang="en-US" b="1" dirty="0" smtClean="0">
                <a:solidFill>
                  <a:srgbClr val="C00000"/>
                </a:solidFill>
              </a:rPr>
              <a:t>services—GPRS, Edge, and 3G—IPv4</a:t>
            </a:r>
            <a:r>
              <a:rPr lang="en-US" dirty="0" smtClean="0"/>
              <a:t> is the base protocol version.</a:t>
            </a:r>
          </a:p>
          <a:p>
            <a:pPr lvl="1" algn="just"/>
            <a:r>
              <a:rPr lang="en-US" dirty="0" smtClean="0"/>
              <a:t>Consequently, if IPv6 is used with these generations, it must be tunneled over IPv4. </a:t>
            </a:r>
          </a:p>
          <a:p>
            <a:pPr lvl="1" algn="just"/>
            <a:r>
              <a:rPr lang="en-US" dirty="0" smtClean="0"/>
              <a:t>On </a:t>
            </a:r>
            <a:r>
              <a:rPr lang="en-US" b="1" dirty="0" smtClean="0">
                <a:solidFill>
                  <a:srgbClr val="C00000"/>
                </a:solidFill>
              </a:rPr>
              <a:t>4G/LTE networks, data services can use IPv4 or IPv6 as a base protocol</a:t>
            </a:r>
            <a:r>
              <a:rPr lang="en-US" dirty="0" smtClean="0"/>
              <a:t>, depending on the provider.</a:t>
            </a:r>
            <a:endParaRPr lang="en-US" dirty="0"/>
          </a:p>
        </p:txBody>
      </p:sp>
    </p:spTree>
    <p:extLst>
      <p:ext uri="{BB962C8B-B14F-4D97-AF65-F5344CB8AC3E}">
        <p14:creationId xmlns:p14="http://schemas.microsoft.com/office/powerpoint/2010/main" val="2556567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325563"/>
          </a:xfrm>
        </p:spPr>
        <p:txBody>
          <a:bodyPr>
            <a:normAutofit/>
          </a:bodyPr>
          <a:lstStyle/>
          <a:p>
            <a:r>
              <a:rPr lang="en-US" sz="3600" b="1" dirty="0" smtClean="0">
                <a:latin typeface="Times New Roman" panose="02020603050405020304" pitchFamily="18" charset="0"/>
                <a:cs typeface="Times New Roman" panose="02020603050405020304" pitchFamily="18" charset="0"/>
              </a:rPr>
              <a:t>Arrangement of Protocols in </a:t>
            </a:r>
            <a:r>
              <a:rPr lang="en-US" sz="3600" b="1" dirty="0" err="1" smtClean="0">
                <a:latin typeface="Times New Roman" panose="02020603050405020304" pitchFamily="18" charset="0"/>
                <a:cs typeface="Times New Roman" panose="02020603050405020304" pitchFamily="18" charset="0"/>
              </a:rPr>
              <a:t>IoT</a:t>
            </a:r>
            <a:endParaRPr lang="en-US" sz="36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032733" y="908447"/>
            <a:ext cx="7036967" cy="4145540"/>
          </a:xfrm>
          <a:prstGeom prst="rect">
            <a:avLst/>
          </a:prstGeom>
        </p:spPr>
      </p:pic>
      <p:sp>
        <p:nvSpPr>
          <p:cNvPr id="5" name="Rectangle 4"/>
          <p:cNvSpPr/>
          <p:nvPr/>
        </p:nvSpPr>
        <p:spPr>
          <a:xfrm>
            <a:off x="138542" y="4734342"/>
            <a:ext cx="9005457" cy="2123658"/>
          </a:xfrm>
          <a:prstGeom prst="rect">
            <a:avLst/>
          </a:prstGeom>
        </p:spPr>
        <p:txBody>
          <a:bodyPr wrap="square">
            <a:spAutoFit/>
          </a:bodyPr>
          <a:lstStyle/>
          <a:p>
            <a:pPr algn="just"/>
            <a:r>
              <a:rPr lang="en-US" sz="1200" dirty="0">
                <a:solidFill>
                  <a:srgbClr val="202124"/>
                </a:solidFill>
                <a:latin typeface="Times New Roman" panose="02020603050405020304" pitchFamily="18" charset="0"/>
                <a:cs typeface="Times New Roman" panose="02020603050405020304" pitchFamily="18" charset="0"/>
              </a:rPr>
              <a:t>A </a:t>
            </a:r>
            <a:r>
              <a:rPr lang="en-US" sz="1200" b="1" dirty="0">
                <a:solidFill>
                  <a:srgbClr val="202124"/>
                </a:solidFill>
                <a:latin typeface="Times New Roman" panose="02020603050405020304" pitchFamily="18" charset="0"/>
                <a:cs typeface="Times New Roman" panose="02020603050405020304" pitchFamily="18" charset="0"/>
              </a:rPr>
              <a:t>binary format </a:t>
            </a:r>
            <a:r>
              <a:rPr lang="en-US" sz="1200" dirty="0">
                <a:solidFill>
                  <a:srgbClr val="202124"/>
                </a:solidFill>
                <a:latin typeface="Times New Roman" panose="02020603050405020304" pitchFamily="18" charset="0"/>
                <a:cs typeface="Times New Roman" panose="02020603050405020304" pitchFamily="18" charset="0"/>
              </a:rPr>
              <a:t>is </a:t>
            </a:r>
            <a:r>
              <a:rPr lang="en-US" sz="1200" dirty="0">
                <a:solidFill>
                  <a:srgbClr val="040C28"/>
                </a:solidFill>
                <a:latin typeface="Times New Roman" panose="02020603050405020304" pitchFamily="18" charset="0"/>
                <a:cs typeface="Times New Roman" panose="02020603050405020304" pitchFamily="18" charset="0"/>
              </a:rPr>
              <a:t>a format in which file information is stored in the </a:t>
            </a:r>
            <a:r>
              <a:rPr lang="en-US" sz="1200" dirty="0" smtClean="0">
                <a:solidFill>
                  <a:srgbClr val="040C28"/>
                </a:solidFill>
                <a:latin typeface="Times New Roman" panose="02020603050405020304" pitchFamily="18" charset="0"/>
                <a:cs typeface="Times New Roman" panose="02020603050405020304" pitchFamily="18" charset="0"/>
              </a:rPr>
              <a:t>form </a:t>
            </a:r>
            <a:r>
              <a:rPr lang="en-US" sz="1200" dirty="0">
                <a:solidFill>
                  <a:srgbClr val="040C28"/>
                </a:solidFill>
                <a:latin typeface="Times New Roman" panose="02020603050405020304" pitchFamily="18" charset="0"/>
                <a:cs typeface="Times New Roman" panose="02020603050405020304" pitchFamily="18" charset="0"/>
              </a:rPr>
              <a:t>of ones and zeros, or in some other binary (two-state) sequence</a:t>
            </a:r>
            <a:r>
              <a:rPr lang="en-US" sz="1200" dirty="0" smtClean="0">
                <a:solidFill>
                  <a:srgbClr val="202124"/>
                </a:solidFill>
                <a:latin typeface="Times New Roman" panose="02020603050405020304" pitchFamily="18" charset="0"/>
                <a:cs typeface="Times New Roman" panose="02020603050405020304" pitchFamily="18" charset="0"/>
              </a:rPr>
              <a:t>.</a:t>
            </a:r>
          </a:p>
          <a:p>
            <a:pPr algn="just"/>
            <a:r>
              <a:rPr lang="en-US" sz="1200" b="1" dirty="0" smtClean="0">
                <a:solidFill>
                  <a:srgbClr val="202124"/>
                </a:solidFill>
                <a:latin typeface="Times New Roman" panose="02020603050405020304" pitchFamily="18" charset="0"/>
                <a:cs typeface="Times New Roman" panose="02020603050405020304" pitchFamily="18" charset="0"/>
              </a:rPr>
              <a:t>Concise </a:t>
            </a:r>
            <a:r>
              <a:rPr lang="en-US" sz="1200" b="1" dirty="0">
                <a:solidFill>
                  <a:srgbClr val="202124"/>
                </a:solidFill>
                <a:latin typeface="Times New Roman" panose="02020603050405020304" pitchFamily="18" charset="0"/>
                <a:cs typeface="Times New Roman" panose="02020603050405020304" pitchFamily="18" charset="0"/>
              </a:rPr>
              <a:t>Binary Object Representation </a:t>
            </a:r>
            <a:r>
              <a:rPr lang="en-US" sz="1200" dirty="0">
                <a:solidFill>
                  <a:srgbClr val="202124"/>
                </a:solidFill>
                <a:latin typeface="Times New Roman" panose="02020603050405020304" pitchFamily="18" charset="0"/>
                <a:cs typeface="Times New Roman" panose="02020603050405020304" pitchFamily="18" charset="0"/>
              </a:rPr>
              <a:t>(CBOR) is a binary data serialization format loosely based on </a:t>
            </a:r>
            <a:r>
              <a:rPr lang="en-US" sz="1200" dirty="0" smtClean="0">
                <a:solidFill>
                  <a:srgbClr val="202124"/>
                </a:solidFill>
                <a:latin typeface="Times New Roman" panose="02020603050405020304" pitchFamily="18" charset="0"/>
                <a:cs typeface="Times New Roman" panose="02020603050405020304" pitchFamily="18" charset="0"/>
              </a:rPr>
              <a:t>JSON</a:t>
            </a:r>
          </a:p>
          <a:p>
            <a:pPr algn="just"/>
            <a:r>
              <a:rPr lang="en-US" sz="1200" b="1" dirty="0" smtClean="0">
                <a:solidFill>
                  <a:srgbClr val="202124"/>
                </a:solidFill>
                <a:latin typeface="Times New Roman" panose="02020603050405020304" pitchFamily="18" charset="0"/>
                <a:cs typeface="Times New Roman" panose="02020603050405020304" pitchFamily="18" charset="0"/>
              </a:rPr>
              <a:t>JSON</a:t>
            </a:r>
            <a:r>
              <a:rPr lang="en-US" sz="1200" dirty="0" smtClean="0">
                <a:solidFill>
                  <a:srgbClr val="202124"/>
                </a:solidFill>
                <a:latin typeface="Times New Roman" panose="02020603050405020304" pitchFamily="18" charset="0"/>
                <a:cs typeface="Times New Roman" panose="02020603050405020304" pitchFamily="18" charset="0"/>
              </a:rPr>
              <a:t> – Java Script Object Notation</a:t>
            </a:r>
          </a:p>
          <a:p>
            <a:pPr algn="just"/>
            <a:r>
              <a:rPr lang="en-US" sz="1200" b="1" dirty="0" smtClean="0">
                <a:solidFill>
                  <a:srgbClr val="202124"/>
                </a:solidFill>
                <a:latin typeface="Times New Roman" panose="02020603050405020304" pitchFamily="18" charset="0"/>
                <a:cs typeface="Times New Roman" panose="02020603050405020304" pitchFamily="18" charset="0"/>
              </a:rPr>
              <a:t>UDP</a:t>
            </a:r>
            <a:r>
              <a:rPr lang="en-US" sz="1200" dirty="0" smtClean="0">
                <a:solidFill>
                  <a:srgbClr val="202124"/>
                </a:solidFill>
                <a:latin typeface="Times New Roman" panose="02020603050405020304" pitchFamily="18" charset="0"/>
                <a:cs typeface="Times New Roman" panose="02020603050405020304" pitchFamily="18" charset="0"/>
              </a:rPr>
              <a:t> – User datagram Protocol</a:t>
            </a:r>
          </a:p>
          <a:p>
            <a:pPr algn="just"/>
            <a:r>
              <a:rPr lang="en-US" sz="1200" b="1" dirty="0">
                <a:latin typeface="Times New Roman" panose="02020603050405020304" pitchFamily="18" charset="0"/>
                <a:cs typeface="Times New Roman" panose="02020603050405020304" pitchFamily="18" charset="0"/>
              </a:rPr>
              <a:t>Datagram Transport Layer Security (DTLS) </a:t>
            </a:r>
            <a:r>
              <a:rPr lang="en-US" sz="1200" dirty="0">
                <a:latin typeface="Times New Roman" panose="02020603050405020304" pitchFamily="18" charset="0"/>
                <a:cs typeface="Times New Roman" panose="02020603050405020304" pitchFamily="18" charset="0"/>
              </a:rPr>
              <a:t>is a communications protocol providing security to datagram-based applications by allowing them to communicate in a way designed to prevent eavesdropping, tampering, or message forgery</a:t>
            </a:r>
            <a:r>
              <a:rPr lang="en-US" sz="1200" dirty="0" smtClean="0">
                <a:latin typeface="Times New Roman" panose="02020603050405020304" pitchFamily="18" charset="0"/>
                <a:cs typeface="Times New Roman" panose="02020603050405020304" pitchFamily="18" charset="0"/>
              </a:rPr>
              <a:t>.</a:t>
            </a:r>
          </a:p>
          <a:p>
            <a:pPr algn="just"/>
            <a:r>
              <a:rPr lang="en-US" sz="1200" b="1" dirty="0" err="1" smtClean="0">
                <a:latin typeface="Times New Roman" panose="02020603050405020304" pitchFamily="18" charset="0"/>
                <a:cs typeface="Times New Roman" panose="02020603050405020304" pitchFamily="18" charset="0"/>
              </a:rPr>
              <a:t>CoAP</a:t>
            </a:r>
            <a:r>
              <a:rPr lang="en-US" sz="1200" b="1"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Constrained Application protocol</a:t>
            </a:r>
          </a:p>
          <a:p>
            <a:pPr algn="just"/>
            <a:r>
              <a:rPr lang="en-US" sz="1200" b="1" dirty="0" smtClean="0">
                <a:latin typeface="Times New Roman" panose="02020603050405020304" pitchFamily="18" charset="0"/>
                <a:cs typeface="Times New Roman" panose="02020603050405020304" pitchFamily="18" charset="0"/>
              </a:rPr>
              <a:t>MQTT </a:t>
            </a:r>
            <a:r>
              <a:rPr lang="en-US" sz="1200" dirty="0" smtClean="0">
                <a:latin typeface="Times New Roman" panose="02020603050405020304" pitchFamily="18" charset="0"/>
                <a:cs typeface="Times New Roman" panose="02020603050405020304" pitchFamily="18" charset="0"/>
              </a:rPr>
              <a:t>– Message Queuing Telemetry Transport </a:t>
            </a:r>
            <a:r>
              <a:rPr lang="en-US" sz="1200" dirty="0">
                <a:latin typeface="Times New Roman" panose="02020603050405020304" pitchFamily="18" charset="0"/>
                <a:cs typeface="Times New Roman" panose="02020603050405020304" pitchFamily="18" charset="0"/>
              </a:rPr>
              <a:t>; </a:t>
            </a:r>
            <a:endParaRPr lang="en-US" sz="1200" dirty="0" smtClean="0">
              <a:latin typeface="Times New Roman" panose="02020603050405020304" pitchFamily="18" charset="0"/>
              <a:cs typeface="Times New Roman" panose="02020603050405020304" pitchFamily="18" charset="0"/>
            </a:endParaRPr>
          </a:p>
          <a:p>
            <a:pPr algn="just"/>
            <a:r>
              <a:rPr lang="en-US" sz="1200" b="1" dirty="0" smtClean="0">
                <a:latin typeface="Times New Roman" panose="02020603050405020304" pitchFamily="18" charset="0"/>
                <a:cs typeface="Times New Roman" panose="02020603050405020304" pitchFamily="18" charset="0"/>
              </a:rPr>
              <a:t>Extensible </a:t>
            </a:r>
            <a:r>
              <a:rPr lang="en-US" sz="1200" b="1" dirty="0">
                <a:latin typeface="Times New Roman" panose="02020603050405020304" pitchFamily="18" charset="0"/>
                <a:cs typeface="Times New Roman" panose="02020603050405020304" pitchFamily="18" charset="0"/>
              </a:rPr>
              <a:t>Messaging and Presence Protocol </a:t>
            </a:r>
            <a:r>
              <a:rPr lang="en-US" sz="1200" dirty="0" smtClean="0">
                <a:latin typeface="Times New Roman" panose="02020603050405020304" pitchFamily="18" charset="0"/>
                <a:cs typeface="Times New Roman" panose="02020603050405020304" pitchFamily="18" charset="0"/>
              </a:rPr>
              <a:t>is </a:t>
            </a:r>
            <a:r>
              <a:rPr lang="en-US" sz="1200" dirty="0">
                <a:latin typeface="Times New Roman" panose="02020603050405020304" pitchFamily="18" charset="0"/>
                <a:cs typeface="Times New Roman" panose="02020603050405020304" pitchFamily="18" charset="0"/>
              </a:rPr>
              <a:t>an open communication protocol designed for instant messaging (IM), presence information, and contact list </a:t>
            </a:r>
            <a:r>
              <a:rPr lang="en-US" sz="1200" dirty="0" smtClean="0">
                <a:latin typeface="Times New Roman" panose="02020603050405020304" pitchFamily="18" charset="0"/>
                <a:cs typeface="Times New Roman" panose="02020603050405020304" pitchFamily="18" charset="0"/>
              </a:rPr>
              <a:t>maintenance. Based </a:t>
            </a:r>
            <a:r>
              <a:rPr lang="en-US" sz="1200" dirty="0">
                <a:latin typeface="Times New Roman" panose="02020603050405020304" pitchFamily="18" charset="0"/>
                <a:cs typeface="Times New Roman" panose="02020603050405020304" pitchFamily="18" charset="0"/>
              </a:rPr>
              <a:t>on </a:t>
            </a:r>
            <a:r>
              <a:rPr lang="en-US" sz="1200" b="1" dirty="0">
                <a:latin typeface="Times New Roman" panose="02020603050405020304" pitchFamily="18" charset="0"/>
                <a:cs typeface="Times New Roman" panose="02020603050405020304" pitchFamily="18" charset="0"/>
              </a:rPr>
              <a:t>XML (Extensible Markup Language), </a:t>
            </a:r>
            <a:r>
              <a:rPr lang="en-US" sz="1200" dirty="0">
                <a:latin typeface="Times New Roman" panose="02020603050405020304" pitchFamily="18" charset="0"/>
                <a:cs typeface="Times New Roman" panose="02020603050405020304" pitchFamily="18" charset="0"/>
              </a:rPr>
              <a:t>it enables the near-real-time exchange of structured data between two or more network </a:t>
            </a:r>
            <a:r>
              <a:rPr lang="en-US" sz="1200" dirty="0" smtClean="0">
                <a:latin typeface="Times New Roman" panose="02020603050405020304" pitchFamily="18" charset="0"/>
                <a:cs typeface="Times New Roman" panose="02020603050405020304" pitchFamily="18" charset="0"/>
              </a:rPr>
              <a:t>entities.</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0045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b="1" dirty="0" smtClean="0"/>
              <a:t>Serial Communications: </a:t>
            </a:r>
          </a:p>
          <a:p>
            <a:pPr lvl="1" algn="just"/>
            <a:r>
              <a:rPr lang="en-US" dirty="0" smtClean="0"/>
              <a:t>Many legacy devices in certain industries, such as manufacturing and utilities, communicate through serial lines. Data is transferred using either proprietary or </a:t>
            </a:r>
            <a:r>
              <a:rPr lang="en-US" dirty="0" err="1" smtClean="0"/>
              <a:t>standardsbased</a:t>
            </a:r>
            <a:r>
              <a:rPr lang="en-US" dirty="0" smtClean="0"/>
              <a:t> protocols, such as DNP3, </a:t>
            </a:r>
            <a:r>
              <a:rPr lang="en-US" dirty="0" err="1" smtClean="0"/>
              <a:t>Modbus</a:t>
            </a:r>
            <a:r>
              <a:rPr lang="en-US" dirty="0" smtClean="0"/>
              <a:t>, or IEC 60870-5-101.</a:t>
            </a:r>
          </a:p>
          <a:p>
            <a:pPr lvl="1" algn="just"/>
            <a:r>
              <a:rPr lang="en-US" dirty="0" smtClean="0"/>
              <a:t>Encapsulation of serial protocols over IP leverages mechanisms such as raw socket </a:t>
            </a:r>
            <a:r>
              <a:rPr lang="en-US" b="1" dirty="0" smtClean="0"/>
              <a:t>TCP or UDP</a:t>
            </a:r>
            <a:r>
              <a:rPr lang="en-US" dirty="0" smtClean="0"/>
              <a:t>. While </a:t>
            </a:r>
            <a:r>
              <a:rPr lang="en-US" b="1" dirty="0" smtClean="0">
                <a:solidFill>
                  <a:srgbClr val="C00000"/>
                </a:solidFill>
              </a:rPr>
              <a:t>raw socket sessions can run over both IPv4 and IPv6</a:t>
            </a:r>
            <a:r>
              <a:rPr lang="en-US" dirty="0" smtClean="0"/>
              <a:t>, current implementations are mostly available </a:t>
            </a:r>
            <a:r>
              <a:rPr lang="en-US" b="1" dirty="0" smtClean="0">
                <a:solidFill>
                  <a:srgbClr val="C00000"/>
                </a:solidFill>
              </a:rPr>
              <a:t>for IPv4 only.</a:t>
            </a:r>
            <a:endParaRPr lang="en-US" b="1" dirty="0">
              <a:solidFill>
                <a:srgbClr val="C00000"/>
              </a:solidFill>
            </a:endParaRPr>
          </a:p>
        </p:txBody>
      </p:sp>
    </p:spTree>
    <p:extLst>
      <p:ext uri="{BB962C8B-B14F-4D97-AF65-F5344CB8AC3E}">
        <p14:creationId xmlns:p14="http://schemas.microsoft.com/office/powerpoint/2010/main" val="17058742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Constrained Nodes</a:t>
            </a:r>
            <a:endParaRPr lang="en-US" dirty="0"/>
          </a:p>
        </p:txBody>
      </p:sp>
      <p:sp>
        <p:nvSpPr>
          <p:cNvPr id="3" name="Content Placeholder 2"/>
          <p:cNvSpPr>
            <a:spLocks noGrp="1"/>
          </p:cNvSpPr>
          <p:nvPr>
            <p:ph idx="1"/>
          </p:nvPr>
        </p:nvSpPr>
        <p:spPr/>
        <p:txBody>
          <a:bodyPr>
            <a:normAutofit/>
          </a:bodyPr>
          <a:lstStyle/>
          <a:p>
            <a:pPr algn="just"/>
            <a:r>
              <a:rPr lang="en-US" dirty="0" smtClean="0"/>
              <a:t>Depending on its functions in a network, a “thing” </a:t>
            </a:r>
            <a:r>
              <a:rPr lang="en-US" dirty="0" smtClean="0">
                <a:solidFill>
                  <a:srgbClr val="C00000"/>
                </a:solidFill>
              </a:rPr>
              <a:t>architecture may or may not offer similar </a:t>
            </a:r>
            <a:r>
              <a:rPr lang="en-US" dirty="0" smtClean="0"/>
              <a:t>characteristics.</a:t>
            </a:r>
          </a:p>
          <a:p>
            <a:pPr algn="just"/>
            <a:r>
              <a:rPr lang="en-US" dirty="0" smtClean="0"/>
              <a:t>Another limit is that this </a:t>
            </a:r>
            <a:r>
              <a:rPr lang="en-US" dirty="0" smtClean="0">
                <a:solidFill>
                  <a:srgbClr val="C00000"/>
                </a:solidFill>
              </a:rPr>
              <a:t>network</a:t>
            </a:r>
            <a:r>
              <a:rPr lang="en-US" dirty="0" smtClean="0"/>
              <a:t> protocol stack on an </a:t>
            </a:r>
            <a:r>
              <a:rPr lang="en-US" dirty="0" err="1" smtClean="0"/>
              <a:t>IoT</a:t>
            </a:r>
            <a:r>
              <a:rPr lang="en-US" dirty="0" smtClean="0"/>
              <a:t> node may be required to communicate through an </a:t>
            </a:r>
            <a:r>
              <a:rPr lang="en-US" dirty="0" smtClean="0">
                <a:solidFill>
                  <a:srgbClr val="C00000"/>
                </a:solidFill>
              </a:rPr>
              <a:t>unreliable path</a:t>
            </a:r>
            <a:r>
              <a:rPr lang="en-US" dirty="0" smtClean="0"/>
              <a:t>.</a:t>
            </a:r>
          </a:p>
          <a:p>
            <a:pPr algn="just"/>
            <a:r>
              <a:rPr lang="en-US" dirty="0" smtClean="0"/>
              <a:t>Finally, </a:t>
            </a:r>
            <a:r>
              <a:rPr lang="en-US" b="1" dirty="0" smtClean="0">
                <a:solidFill>
                  <a:srgbClr val="C00000"/>
                </a:solidFill>
              </a:rPr>
              <a:t>power consumption </a:t>
            </a:r>
            <a:r>
              <a:rPr lang="en-US" dirty="0" smtClean="0"/>
              <a:t>is a key characteristic of constrained nodes. Many </a:t>
            </a:r>
            <a:r>
              <a:rPr lang="en-US" dirty="0" err="1" smtClean="0"/>
              <a:t>IoT</a:t>
            </a:r>
            <a:r>
              <a:rPr lang="en-US" dirty="0" smtClean="0"/>
              <a:t> devices are </a:t>
            </a:r>
            <a:r>
              <a:rPr lang="en-US" dirty="0" smtClean="0">
                <a:solidFill>
                  <a:srgbClr val="C00000"/>
                </a:solidFill>
              </a:rPr>
              <a:t>battery powered</a:t>
            </a:r>
            <a:r>
              <a:rPr lang="en-US" dirty="0" smtClean="0"/>
              <a:t>, with lifetime battery requirements varying from a </a:t>
            </a:r>
            <a:r>
              <a:rPr lang="en-US" dirty="0" smtClean="0">
                <a:solidFill>
                  <a:srgbClr val="C00000"/>
                </a:solidFill>
              </a:rPr>
              <a:t>few months to 10+ years</a:t>
            </a:r>
            <a:endParaRPr lang="en-US" dirty="0">
              <a:solidFill>
                <a:srgbClr val="C00000"/>
              </a:solidFill>
            </a:endParaRPr>
          </a:p>
        </p:txBody>
      </p:sp>
    </p:spTree>
    <p:extLst>
      <p:ext uri="{BB962C8B-B14F-4D97-AF65-F5344CB8AC3E}">
        <p14:creationId xmlns:p14="http://schemas.microsoft.com/office/powerpoint/2010/main" val="31369765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IoT</a:t>
            </a:r>
            <a:r>
              <a:rPr lang="en-US" dirty="0" smtClean="0"/>
              <a:t/>
            </a:r>
            <a:br>
              <a:rPr lang="en-US" dirty="0" smtClean="0"/>
            </a:br>
            <a:r>
              <a:rPr lang="en-US" dirty="0" smtClean="0"/>
              <a:t>Constrained nodes</a:t>
            </a:r>
            <a:endParaRPr lang="en-US" dirty="0"/>
          </a:p>
        </p:txBody>
      </p:sp>
      <p:sp>
        <p:nvSpPr>
          <p:cNvPr id="3" name="Content Placeholder 2"/>
          <p:cNvSpPr>
            <a:spLocks noGrp="1"/>
          </p:cNvSpPr>
          <p:nvPr>
            <p:ph idx="1"/>
          </p:nvPr>
        </p:nvSpPr>
        <p:spPr/>
        <p:txBody>
          <a:bodyPr>
            <a:normAutofit fontScale="92500"/>
          </a:bodyPr>
          <a:lstStyle/>
          <a:p>
            <a:pPr algn="just"/>
            <a:r>
              <a:rPr lang="en-US" b="1" dirty="0" smtClean="0"/>
              <a:t>Devices that are very constrained in resources, may communicate infrequently to transmit a few bytes, and may have limited security and management capabilities:</a:t>
            </a:r>
          </a:p>
          <a:p>
            <a:pPr lvl="1" algn="just"/>
            <a:r>
              <a:rPr lang="en-US" dirty="0" smtClean="0"/>
              <a:t>This</a:t>
            </a:r>
            <a:r>
              <a:rPr lang="en-US" b="1" dirty="0" smtClean="0"/>
              <a:t> </a:t>
            </a:r>
            <a:r>
              <a:rPr lang="en-US" dirty="0" smtClean="0"/>
              <a:t>drives the need for the IP adaptation model, where nodes communicate through gateways and proxies.</a:t>
            </a:r>
          </a:p>
          <a:p>
            <a:pPr algn="just"/>
            <a:r>
              <a:rPr lang="en-US" b="1" dirty="0" smtClean="0"/>
              <a:t>Devices with enough power and capacities to implement a stripped-down IP stack or non-IP stack: </a:t>
            </a:r>
          </a:p>
          <a:p>
            <a:pPr lvl="1" algn="just"/>
            <a:r>
              <a:rPr lang="en-US" dirty="0" smtClean="0"/>
              <a:t>In this case, you may implement either an optimized IP stack and directly communicate with application servers (adoption model) or go for an IP or non-IP stack and communicate through gateways and proxies (adaptation model).</a:t>
            </a:r>
            <a:endParaRPr lang="en-US" dirty="0"/>
          </a:p>
        </p:txBody>
      </p:sp>
    </p:spTree>
    <p:extLst>
      <p:ext uri="{BB962C8B-B14F-4D97-AF65-F5344CB8AC3E}">
        <p14:creationId xmlns:p14="http://schemas.microsoft.com/office/powerpoint/2010/main" val="22355046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b="1" dirty="0" smtClean="0"/>
              <a:t>Devices that are similar to generic PCs in terms of computing and power resources but have constrained networking capacities, such as bandwidth: </a:t>
            </a:r>
          </a:p>
          <a:p>
            <a:pPr lvl="1" algn="just"/>
            <a:r>
              <a:rPr lang="en-US" dirty="0" smtClean="0"/>
              <a:t>These nodes usually implement a full IP stack (adoption model), but network design and application behaviors must cope with the bandwidth constraints.</a:t>
            </a:r>
            <a:endParaRPr lang="en-US" dirty="0"/>
          </a:p>
        </p:txBody>
      </p:sp>
    </p:spTree>
    <p:extLst>
      <p:ext uri="{BB962C8B-B14F-4D97-AF65-F5344CB8AC3E}">
        <p14:creationId xmlns:p14="http://schemas.microsoft.com/office/powerpoint/2010/main" val="22941027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Constrained Networks</a:t>
            </a:r>
            <a:endParaRPr lang="en-US" dirty="0"/>
          </a:p>
        </p:txBody>
      </p:sp>
      <p:sp>
        <p:nvSpPr>
          <p:cNvPr id="3" name="Content Placeholder 2"/>
          <p:cNvSpPr>
            <a:spLocks noGrp="1"/>
          </p:cNvSpPr>
          <p:nvPr>
            <p:ph idx="1"/>
          </p:nvPr>
        </p:nvSpPr>
        <p:spPr/>
        <p:txBody>
          <a:bodyPr>
            <a:normAutofit/>
          </a:bodyPr>
          <a:lstStyle/>
          <a:p>
            <a:pPr algn="just"/>
            <a:r>
              <a:rPr lang="en-US" dirty="0" smtClean="0"/>
              <a:t>Network bandwidth capacity was restrained due to technical limitations. Connections often depended on low-speed modems for transferring data. However, these low-</a:t>
            </a:r>
            <a:r>
              <a:rPr lang="en-US" dirty="0" err="1" smtClean="0"/>
              <a:t>speedconnections</a:t>
            </a:r>
            <a:r>
              <a:rPr lang="en-US" dirty="0" smtClean="0"/>
              <a:t> demonstrated that IP could run over low-bandwidth networks.</a:t>
            </a:r>
          </a:p>
          <a:p>
            <a:pPr algn="just"/>
            <a:r>
              <a:rPr lang="en-US" dirty="0" smtClean="0"/>
              <a:t>Networking has seen the emergence of high-speed infrastructures. However, high-speed connections are not usable by some </a:t>
            </a:r>
            <a:r>
              <a:rPr lang="en-US" dirty="0" err="1" smtClean="0"/>
              <a:t>IoT</a:t>
            </a:r>
            <a:r>
              <a:rPr lang="en-US" dirty="0" smtClean="0"/>
              <a:t> devices in the last mile.</a:t>
            </a:r>
            <a:endParaRPr lang="en-US" dirty="0"/>
          </a:p>
        </p:txBody>
      </p:sp>
    </p:spTree>
    <p:extLst>
      <p:ext uri="{BB962C8B-B14F-4D97-AF65-F5344CB8AC3E}">
        <p14:creationId xmlns:p14="http://schemas.microsoft.com/office/powerpoint/2010/main" val="23713485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1"/>
            <a:r>
              <a:rPr lang="en-US" dirty="0" smtClean="0"/>
              <a:t>implementation of technologies with low bandwidth, </a:t>
            </a:r>
          </a:p>
          <a:p>
            <a:pPr lvl="1"/>
            <a:r>
              <a:rPr lang="en-US" dirty="0" smtClean="0"/>
              <a:t>limited distance and bandwidth due to regulated transmit power, and </a:t>
            </a:r>
          </a:p>
          <a:p>
            <a:pPr lvl="1"/>
            <a:r>
              <a:rPr lang="en-US" dirty="0" smtClean="0"/>
              <a:t>lack of or limited network services</a:t>
            </a:r>
          </a:p>
          <a:p>
            <a:r>
              <a:rPr lang="en-US" dirty="0" smtClean="0"/>
              <a:t>A constrained network can have high latency and a high potential for packet loss.</a:t>
            </a:r>
            <a:endParaRPr lang="en-US" dirty="0"/>
          </a:p>
        </p:txBody>
      </p:sp>
    </p:spTree>
    <p:extLst>
      <p:ext uri="{BB962C8B-B14F-4D97-AF65-F5344CB8AC3E}">
        <p14:creationId xmlns:p14="http://schemas.microsoft.com/office/powerpoint/2010/main" val="36125751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Constrained Networks</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smtClean="0"/>
              <a:t>Constrained networks are often referred to as </a:t>
            </a:r>
            <a:r>
              <a:rPr lang="en-US" dirty="0" smtClean="0">
                <a:solidFill>
                  <a:srgbClr val="C00000"/>
                </a:solidFill>
              </a:rPr>
              <a:t>low-power and </a:t>
            </a:r>
            <a:r>
              <a:rPr lang="en-US" dirty="0" err="1" smtClean="0">
                <a:solidFill>
                  <a:srgbClr val="C00000"/>
                </a:solidFill>
              </a:rPr>
              <a:t>lossy</a:t>
            </a:r>
            <a:r>
              <a:rPr lang="en-US" dirty="0" smtClean="0">
                <a:solidFill>
                  <a:srgbClr val="C00000"/>
                </a:solidFill>
              </a:rPr>
              <a:t> networks (LLNs</a:t>
            </a:r>
            <a:r>
              <a:rPr lang="en-US" dirty="0" smtClean="0"/>
              <a:t>).</a:t>
            </a:r>
          </a:p>
          <a:p>
            <a:pPr algn="just"/>
            <a:r>
              <a:rPr lang="en-US" i="1" dirty="0" err="1" smtClean="0"/>
              <a:t>Lossy</a:t>
            </a:r>
            <a:r>
              <a:rPr lang="en-US" i="1" dirty="0" smtClean="0"/>
              <a:t> in this context refers to </a:t>
            </a:r>
            <a:r>
              <a:rPr lang="en-US" i="1" dirty="0" smtClean="0">
                <a:solidFill>
                  <a:srgbClr val="C00000"/>
                </a:solidFill>
              </a:rPr>
              <a:t>network unreliability </a:t>
            </a:r>
            <a:r>
              <a:rPr lang="en-US" i="1" dirty="0" smtClean="0"/>
              <a:t>that is caused by </a:t>
            </a:r>
            <a:r>
              <a:rPr lang="en-US" i="1" dirty="0" smtClean="0">
                <a:solidFill>
                  <a:srgbClr val="C00000"/>
                </a:solidFill>
              </a:rPr>
              <a:t>disruptions in the </a:t>
            </a:r>
            <a:r>
              <a:rPr lang="en-US" dirty="0" smtClean="0">
                <a:solidFill>
                  <a:srgbClr val="C00000"/>
                </a:solidFill>
              </a:rPr>
              <a:t>data </a:t>
            </a:r>
            <a:r>
              <a:rPr lang="en-US" dirty="0" smtClean="0"/>
              <a:t>flow or packet loss.</a:t>
            </a:r>
          </a:p>
          <a:p>
            <a:pPr algn="just"/>
            <a:r>
              <a:rPr lang="en-US" dirty="0" smtClean="0"/>
              <a:t>Constrained networks </a:t>
            </a:r>
            <a:r>
              <a:rPr lang="en-US" dirty="0" smtClean="0">
                <a:solidFill>
                  <a:srgbClr val="C00000"/>
                </a:solidFill>
              </a:rPr>
              <a:t>have unique characteristics and requirements. </a:t>
            </a:r>
          </a:p>
          <a:p>
            <a:pPr algn="just"/>
            <a:r>
              <a:rPr lang="en-US" dirty="0" smtClean="0"/>
              <a:t>In contrast with typical IP networks, where highly stable and fast links are available, </a:t>
            </a:r>
            <a:r>
              <a:rPr lang="en-US" b="1" dirty="0" smtClean="0">
                <a:solidFill>
                  <a:srgbClr val="C00000"/>
                </a:solidFill>
              </a:rPr>
              <a:t>constrained networks are limited by low-power, low bandwidth links (wireless and wired).</a:t>
            </a:r>
          </a:p>
          <a:p>
            <a:pPr algn="just"/>
            <a:r>
              <a:rPr lang="en-US" dirty="0" smtClean="0"/>
              <a:t>They operate between a </a:t>
            </a:r>
            <a:r>
              <a:rPr lang="en-US" b="1" dirty="0" smtClean="0">
                <a:solidFill>
                  <a:srgbClr val="C00000"/>
                </a:solidFill>
              </a:rPr>
              <a:t>few kbps and a few hundred kbps </a:t>
            </a:r>
            <a:r>
              <a:rPr lang="en-US" dirty="0" smtClean="0"/>
              <a:t>and may utilize a star, mesh, or combined network topologies, ensuring proper operations</a:t>
            </a:r>
            <a:endParaRPr lang="en-US" b="1" dirty="0">
              <a:solidFill>
                <a:srgbClr val="C00000"/>
              </a:solidFill>
            </a:endParaRPr>
          </a:p>
        </p:txBody>
      </p:sp>
    </p:spTree>
    <p:extLst>
      <p:ext uri="{BB962C8B-B14F-4D97-AF65-F5344CB8AC3E}">
        <p14:creationId xmlns:p14="http://schemas.microsoft.com/office/powerpoint/2010/main" val="39614027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smtClean="0">
                <a:solidFill>
                  <a:srgbClr val="C00000"/>
                </a:solidFill>
              </a:rPr>
              <a:t>Packet delivery rate (PDR) to oscillate between low and high percentages</a:t>
            </a:r>
            <a:r>
              <a:rPr lang="en-US" dirty="0" smtClean="0"/>
              <a:t>. </a:t>
            </a:r>
          </a:p>
          <a:p>
            <a:pPr algn="just"/>
            <a:r>
              <a:rPr lang="en-US" b="1" dirty="0" smtClean="0">
                <a:solidFill>
                  <a:srgbClr val="C00000"/>
                </a:solidFill>
              </a:rPr>
              <a:t>Large bursts of unpredictable errors </a:t>
            </a:r>
            <a:r>
              <a:rPr lang="en-US" dirty="0" smtClean="0"/>
              <a:t>and even loss of connectivity at times may occur. </a:t>
            </a:r>
          </a:p>
          <a:p>
            <a:pPr algn="just"/>
            <a:r>
              <a:rPr lang="en-US" dirty="0" smtClean="0"/>
              <a:t>These behaviors can be observed on both wireless and narrowband power-line communication links, where </a:t>
            </a:r>
            <a:r>
              <a:rPr lang="en-US" b="1" dirty="0" smtClean="0">
                <a:solidFill>
                  <a:srgbClr val="C00000"/>
                </a:solidFill>
              </a:rPr>
              <a:t>packet delivery variation may fluctuate greatly</a:t>
            </a:r>
            <a:r>
              <a:rPr lang="en-US" dirty="0" smtClean="0"/>
              <a:t> during the course of a day.</a:t>
            </a:r>
          </a:p>
          <a:p>
            <a:r>
              <a:rPr lang="en-US" dirty="0" smtClean="0"/>
              <a:t>Due to the low bandwidth, a </a:t>
            </a:r>
            <a:r>
              <a:rPr lang="en-US" b="1" dirty="0" smtClean="0">
                <a:solidFill>
                  <a:srgbClr val="C00000"/>
                </a:solidFill>
              </a:rPr>
              <a:t>constrained network that overreacts can lead to a network collapse.</a:t>
            </a:r>
          </a:p>
          <a:p>
            <a:r>
              <a:rPr lang="en-US" dirty="0" smtClean="0"/>
              <a:t>This in turn has led various standards organizations to </a:t>
            </a:r>
            <a:r>
              <a:rPr lang="en-US" b="1" u="sng" dirty="0" smtClean="0">
                <a:solidFill>
                  <a:schemeClr val="accent6">
                    <a:lumMod val="50000"/>
                  </a:schemeClr>
                </a:solidFill>
              </a:rPr>
              <a:t>work on optimizing protocols for </a:t>
            </a:r>
            <a:r>
              <a:rPr lang="en-US" b="1" u="sng" dirty="0" err="1" smtClean="0">
                <a:solidFill>
                  <a:schemeClr val="accent6">
                    <a:lumMod val="50000"/>
                  </a:schemeClr>
                </a:solidFill>
              </a:rPr>
              <a:t>IoT</a:t>
            </a:r>
            <a:endParaRPr lang="en-US" b="1" u="sng" dirty="0">
              <a:solidFill>
                <a:schemeClr val="accent6">
                  <a:lumMod val="50000"/>
                </a:schemeClr>
              </a:solidFill>
            </a:endParaRPr>
          </a:p>
        </p:txBody>
      </p:sp>
    </p:spTree>
    <p:extLst>
      <p:ext uri="{BB962C8B-B14F-4D97-AF65-F5344CB8AC3E}">
        <p14:creationId xmlns:p14="http://schemas.microsoft.com/office/powerpoint/2010/main" val="26157567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Optimizing IP for </a:t>
            </a:r>
            <a:r>
              <a:rPr lang="en-US" b="1" dirty="0" err="1" smtClean="0"/>
              <a:t>IoT</a:t>
            </a:r>
            <a:endParaRPr lang="en-US" dirty="0"/>
          </a:p>
        </p:txBody>
      </p:sp>
      <p:sp>
        <p:nvSpPr>
          <p:cNvPr id="3" name="Content Placeholder 2"/>
          <p:cNvSpPr>
            <a:spLocks noGrp="1"/>
          </p:cNvSpPr>
          <p:nvPr>
            <p:ph idx="1"/>
          </p:nvPr>
        </p:nvSpPr>
        <p:spPr>
          <a:xfrm>
            <a:off x="228600" y="1600200"/>
            <a:ext cx="8458200" cy="4525963"/>
          </a:xfrm>
        </p:spPr>
        <p:txBody>
          <a:bodyPr/>
          <a:lstStyle/>
          <a:p>
            <a:pPr algn="just"/>
            <a:r>
              <a:rPr lang="en-US" dirty="0" smtClean="0"/>
              <a:t>While the Internet Protocol is key for a successful Internet of Things, </a:t>
            </a:r>
            <a:r>
              <a:rPr lang="en-US" b="1" dirty="0" smtClean="0">
                <a:solidFill>
                  <a:schemeClr val="accent6">
                    <a:lumMod val="50000"/>
                  </a:schemeClr>
                </a:solidFill>
              </a:rPr>
              <a:t>constrained nodes and constrained networks mandate optimization at various layers and on multiple protocols of the IP architecture.</a:t>
            </a:r>
            <a:endParaRPr lang="en-US" b="1" dirty="0">
              <a:solidFill>
                <a:schemeClr val="accent6">
                  <a:lumMod val="50000"/>
                </a:schemeClr>
              </a:solidFill>
            </a:endParaRPr>
          </a:p>
        </p:txBody>
      </p:sp>
    </p:spTree>
    <p:extLst>
      <p:ext uri="{BB962C8B-B14F-4D97-AF65-F5344CB8AC3E}">
        <p14:creationId xmlns:p14="http://schemas.microsoft.com/office/powerpoint/2010/main" val="121990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smtClean="0"/>
              <a:t>Optimizing IP for </a:t>
            </a:r>
            <a:r>
              <a:rPr lang="en-US" i="1" dirty="0" err="1" smtClean="0"/>
              <a:t>IoT</a:t>
            </a:r>
            <a:r>
              <a:rPr lang="en-US" i="1" dirty="0" smtClean="0"/>
              <a:t> Using an Adaptation Layer</a:t>
            </a:r>
            <a:endParaRPr lang="en-US" dirty="0"/>
          </a:p>
        </p:txBody>
      </p:sp>
      <p:sp>
        <p:nvSpPr>
          <p:cNvPr id="3" name="Content Placeholder 2"/>
          <p:cNvSpPr>
            <a:spLocks noGrp="1"/>
          </p:cNvSpPr>
          <p:nvPr>
            <p:ph idx="1"/>
          </p:nvPr>
        </p:nvSpPr>
        <p:spPr/>
        <p:txBody>
          <a:bodyPr>
            <a:normAutofit fontScale="70000" lnSpcReduction="20000"/>
          </a:bodyPr>
          <a:lstStyle/>
          <a:p>
            <a:pPr algn="just"/>
            <a:endParaRPr lang="en-US" dirty="0" smtClean="0"/>
          </a:p>
          <a:p>
            <a:pPr algn="just"/>
            <a:endParaRPr lang="en-US" dirty="0" smtClean="0"/>
          </a:p>
          <a:p>
            <a:pPr algn="just"/>
            <a:endParaRPr lang="en-US" dirty="0" smtClean="0"/>
          </a:p>
          <a:p>
            <a:pPr algn="just"/>
            <a:endParaRPr lang="en-US" dirty="0" smtClean="0"/>
          </a:p>
          <a:p>
            <a:pPr algn="just"/>
            <a:endParaRPr lang="en-US" dirty="0" smtClean="0"/>
          </a:p>
          <a:p>
            <a:pPr algn="just"/>
            <a:endParaRPr lang="en-US" dirty="0" smtClean="0"/>
          </a:p>
          <a:p>
            <a:pPr algn="just"/>
            <a:endParaRPr lang="en-US" dirty="0" smtClean="0"/>
          </a:p>
          <a:p>
            <a:pPr algn="just"/>
            <a:endParaRPr lang="en-US" dirty="0" smtClean="0"/>
          </a:p>
          <a:p>
            <a:pPr algn="just"/>
            <a:endParaRPr lang="en-US" dirty="0" smtClean="0"/>
          </a:p>
          <a:p>
            <a:pPr algn="just"/>
            <a:r>
              <a:rPr lang="en-US" b="1" dirty="0" smtClean="0"/>
              <a:t>From 6LoWPAN to 6Lo:</a:t>
            </a:r>
            <a:endParaRPr lang="en-US" dirty="0" smtClean="0"/>
          </a:p>
          <a:p>
            <a:pPr algn="just"/>
            <a:r>
              <a:rPr lang="en-US" dirty="0" smtClean="0"/>
              <a:t>In the IP architecture, the transport of IP packets over any given Layer 1 (PHY) and Layer 2 (MAC) protocol must be defined and documented. </a:t>
            </a:r>
            <a:r>
              <a:rPr lang="en-US" b="1" dirty="0" smtClean="0">
                <a:solidFill>
                  <a:schemeClr val="accent6">
                    <a:lumMod val="50000"/>
                  </a:schemeClr>
                </a:solidFill>
              </a:rPr>
              <a:t>The model for packaging IP into lower-layer protocols is often referred to as an </a:t>
            </a:r>
            <a:r>
              <a:rPr lang="en-US" b="1" i="1" dirty="0" smtClean="0">
                <a:solidFill>
                  <a:schemeClr val="accent6">
                    <a:lumMod val="50000"/>
                  </a:schemeClr>
                </a:solidFill>
              </a:rPr>
              <a:t>adaptation layer</a:t>
            </a:r>
            <a:endParaRPr lang="en-US" b="1" dirty="0">
              <a:solidFill>
                <a:schemeClr val="accent6">
                  <a:lumMod val="50000"/>
                </a:schemeClr>
              </a:solidFill>
            </a:endParaRPr>
          </a:p>
        </p:txBody>
      </p:sp>
      <p:pic>
        <p:nvPicPr>
          <p:cNvPr id="1026" name="Picture 2"/>
          <p:cNvPicPr>
            <a:picLocks noChangeAspect="1" noChangeArrowheads="1"/>
          </p:cNvPicPr>
          <p:nvPr/>
        </p:nvPicPr>
        <p:blipFill>
          <a:blip r:embed="rId2" cstate="print"/>
          <a:srcRect/>
          <a:stretch>
            <a:fillRect/>
          </a:stretch>
        </p:blipFill>
        <p:spPr bwMode="auto">
          <a:xfrm>
            <a:off x="1752600" y="1752600"/>
            <a:ext cx="6286274" cy="2776538"/>
          </a:xfrm>
          <a:prstGeom prst="rect">
            <a:avLst/>
          </a:prstGeom>
          <a:noFill/>
          <a:ln w="9525">
            <a:noFill/>
            <a:miter lim="800000"/>
            <a:headEnd/>
            <a:tailEnd/>
          </a:ln>
        </p:spPr>
      </p:pic>
    </p:spTree>
    <p:extLst>
      <p:ext uri="{BB962C8B-B14F-4D97-AF65-F5344CB8AC3E}">
        <p14:creationId xmlns:p14="http://schemas.microsoft.com/office/powerpoint/2010/main" val="273803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err="1" smtClean="0">
                <a:latin typeface="Times New Roman" panose="02020603050405020304" pitchFamily="18" charset="0"/>
                <a:cs typeface="Times New Roman" panose="02020603050405020304" pitchFamily="18" charset="0"/>
              </a:rPr>
              <a:t>IoT</a:t>
            </a:r>
            <a:r>
              <a:rPr lang="en-US" sz="3600" b="1" dirty="0" smtClean="0">
                <a:latin typeface="Times New Roman" panose="02020603050405020304" pitchFamily="18" charset="0"/>
                <a:cs typeface="Times New Roman" panose="02020603050405020304" pitchFamily="18" charset="0"/>
              </a:rPr>
              <a:t> Access Technologies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400" y="1600200"/>
            <a:ext cx="8962724" cy="4525963"/>
          </a:xfrm>
        </p:spPr>
        <p:txBody>
          <a:bodyPr>
            <a:normAutofit/>
          </a:bodyPr>
          <a:lstStyle/>
          <a:p>
            <a:r>
              <a:rPr lang="en-US" sz="2600" dirty="0" smtClean="0">
                <a:latin typeface="Times New Roman" panose="02020603050405020304" pitchFamily="18" charset="0"/>
                <a:cs typeface="Times New Roman" panose="02020603050405020304" pitchFamily="18" charset="0"/>
              </a:rPr>
              <a:t>The technologies that </a:t>
            </a:r>
            <a:r>
              <a:rPr lang="en-US" sz="2600" dirty="0" err="1" smtClean="0">
                <a:latin typeface="Times New Roman" panose="02020603050405020304" pitchFamily="18" charset="0"/>
                <a:cs typeface="Times New Roman" panose="02020603050405020304" pitchFamily="18" charset="0"/>
              </a:rPr>
              <a:t>IoT</a:t>
            </a:r>
            <a:r>
              <a:rPr lang="en-US" sz="2600" dirty="0" smtClean="0">
                <a:latin typeface="Times New Roman" panose="02020603050405020304" pitchFamily="18" charset="0"/>
                <a:cs typeface="Times New Roman" panose="02020603050405020304" pitchFamily="18" charset="0"/>
              </a:rPr>
              <a:t> access for connectivity.</a:t>
            </a:r>
          </a:p>
          <a:p>
            <a:r>
              <a:rPr lang="en-US" sz="2600" dirty="0" smtClean="0">
                <a:latin typeface="Times New Roman" panose="02020603050405020304" pitchFamily="18" charset="0"/>
                <a:cs typeface="Times New Roman" panose="02020603050405020304" pitchFamily="18" charset="0"/>
              </a:rPr>
              <a:t>Topics addressed: </a:t>
            </a:r>
          </a:p>
          <a:p>
            <a:pPr lvl="1"/>
            <a:r>
              <a:rPr lang="en-US" sz="2600" dirty="0" smtClean="0">
                <a:latin typeface="Times New Roman" panose="02020603050405020304" pitchFamily="18" charset="0"/>
                <a:cs typeface="Times New Roman" panose="02020603050405020304" pitchFamily="18" charset="0"/>
              </a:rPr>
              <a:t>Physical layers  </a:t>
            </a:r>
            <a:r>
              <a:rPr lang="en-US" sz="2600" dirty="0" smtClean="0">
                <a:solidFill>
                  <a:srgbClr val="FF0000"/>
                </a:solidFill>
                <a:latin typeface="Times New Roman" panose="02020603050405020304" pitchFamily="18" charset="0"/>
                <a:cs typeface="Times New Roman" panose="02020603050405020304" pitchFamily="18" charset="0"/>
              </a:rPr>
              <a:t>(</a:t>
            </a:r>
            <a:r>
              <a:rPr lang="en-US" sz="2600" i="1" dirty="0" smtClean="0">
                <a:solidFill>
                  <a:srgbClr val="FF0000"/>
                </a:solidFill>
                <a:latin typeface="Times New Roman" panose="02020603050405020304" pitchFamily="18" charset="0"/>
                <a:cs typeface="Times New Roman" panose="02020603050405020304" pitchFamily="18" charset="0"/>
              </a:rPr>
              <a:t>The wired or wireless methods and relevant frequencies</a:t>
            </a:r>
            <a:r>
              <a:rPr lang="en-US" sz="2600" dirty="0" smtClean="0">
                <a:solidFill>
                  <a:srgbClr val="FF0000"/>
                </a:solidFill>
                <a:latin typeface="Times New Roman" panose="02020603050405020304" pitchFamily="18" charset="0"/>
                <a:cs typeface="Times New Roman" panose="02020603050405020304" pitchFamily="18" charset="0"/>
              </a:rPr>
              <a:t>) </a:t>
            </a:r>
          </a:p>
          <a:p>
            <a:pPr lvl="1"/>
            <a:r>
              <a:rPr lang="en-US" sz="2600" dirty="0" smtClean="0">
                <a:latin typeface="Times New Roman" panose="02020603050405020304" pitchFamily="18" charset="0"/>
                <a:cs typeface="Times New Roman" panose="02020603050405020304" pitchFamily="18" charset="0"/>
              </a:rPr>
              <a:t>MAC layers </a:t>
            </a:r>
            <a:r>
              <a:rPr lang="en-US" sz="2600" i="1" dirty="0" smtClean="0">
                <a:solidFill>
                  <a:srgbClr val="FF0000"/>
                </a:solidFill>
                <a:latin typeface="Times New Roman" panose="02020603050405020304" pitchFamily="18" charset="0"/>
                <a:cs typeface="Times New Roman" panose="02020603050405020304" pitchFamily="18" charset="0"/>
              </a:rPr>
              <a:t>(Considerations at the Media Access Control (MAC) layer, which bridges the physical layer with data link control) </a:t>
            </a:r>
          </a:p>
          <a:p>
            <a:pPr lvl="1"/>
            <a:r>
              <a:rPr lang="en-US" sz="2600" dirty="0" smtClean="0">
                <a:latin typeface="Times New Roman" panose="02020603050405020304" pitchFamily="18" charset="0"/>
                <a:cs typeface="Times New Roman" panose="02020603050405020304" pitchFamily="18" charset="0"/>
              </a:rPr>
              <a:t>Topology </a:t>
            </a:r>
            <a:r>
              <a:rPr lang="en-US" sz="2600" i="1" dirty="0" smtClean="0">
                <a:solidFill>
                  <a:srgbClr val="FF0000"/>
                </a:solidFill>
                <a:latin typeface="Times New Roman" panose="02020603050405020304" pitchFamily="18" charset="0"/>
                <a:cs typeface="Times New Roman" panose="02020603050405020304" pitchFamily="18" charset="0"/>
              </a:rPr>
              <a:t>(The topologies supported by the technology)</a:t>
            </a:r>
          </a:p>
          <a:p>
            <a:pPr lvl="1"/>
            <a:r>
              <a:rPr lang="en-US" sz="2600" dirty="0" smtClean="0">
                <a:latin typeface="Times New Roman" panose="02020603050405020304" pitchFamily="18" charset="0"/>
                <a:cs typeface="Times New Roman" panose="02020603050405020304" pitchFamily="18" charset="0"/>
              </a:rPr>
              <a:t>Security </a:t>
            </a:r>
            <a:r>
              <a:rPr lang="en-US" sz="2600" i="1" dirty="0" smtClean="0">
                <a:solidFill>
                  <a:srgbClr val="FF0000"/>
                </a:solidFill>
                <a:latin typeface="Times New Roman" panose="02020603050405020304" pitchFamily="18" charset="0"/>
                <a:cs typeface="Times New Roman" panose="02020603050405020304" pitchFamily="18" charset="0"/>
              </a:rPr>
              <a:t>(Security aspects of the technology)</a:t>
            </a:r>
          </a:p>
          <a:p>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26560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b="1" dirty="0" err="1" smtClean="0"/>
              <a:t>IoT</a:t>
            </a:r>
            <a:r>
              <a:rPr lang="en-US" b="1" dirty="0" smtClean="0"/>
              <a:t> Application Layer Protocols</a:t>
            </a:r>
            <a:endParaRPr lang="en-US" dirty="0"/>
          </a:p>
        </p:txBody>
      </p:sp>
      <p:sp>
        <p:nvSpPr>
          <p:cNvPr id="3" name="Content Placeholder 2"/>
          <p:cNvSpPr>
            <a:spLocks noGrp="1"/>
          </p:cNvSpPr>
          <p:nvPr>
            <p:ph idx="1"/>
          </p:nvPr>
        </p:nvSpPr>
        <p:spPr>
          <a:xfrm>
            <a:off x="457200" y="990600"/>
            <a:ext cx="8229600" cy="5135563"/>
          </a:xfrm>
        </p:spPr>
        <p:txBody>
          <a:bodyPr>
            <a:normAutofit fontScale="92500"/>
          </a:bodyPr>
          <a:lstStyle/>
          <a:p>
            <a:pPr algn="just"/>
            <a:r>
              <a:rPr lang="en-US" sz="2800" dirty="0" err="1" smtClean="0"/>
              <a:t>IoT</a:t>
            </a:r>
            <a:r>
              <a:rPr lang="en-US" sz="2800" dirty="0" smtClean="0"/>
              <a:t> industry is working on </a:t>
            </a:r>
            <a:r>
              <a:rPr lang="en-US" sz="2800" b="1" dirty="0" smtClean="0">
                <a:solidFill>
                  <a:srgbClr val="FF0000"/>
                </a:solidFill>
              </a:rPr>
              <a:t>new lightweight protocols that are better suited to large numbers of constrained nodes and networks.</a:t>
            </a:r>
            <a:r>
              <a:rPr lang="en-US" sz="2800" dirty="0" smtClean="0"/>
              <a:t> </a:t>
            </a:r>
          </a:p>
          <a:p>
            <a:pPr algn="just"/>
            <a:r>
              <a:rPr lang="en-US" sz="2800" dirty="0" smtClean="0"/>
              <a:t>Two of the most popular protocols are </a:t>
            </a:r>
            <a:r>
              <a:rPr lang="en-US" sz="2800" b="1" dirty="0" err="1" smtClean="0"/>
              <a:t>CoAP</a:t>
            </a:r>
            <a:r>
              <a:rPr lang="en-US" sz="2800" dirty="0" smtClean="0"/>
              <a:t> and </a:t>
            </a:r>
            <a:r>
              <a:rPr lang="en-US" sz="2800" b="1" dirty="0" smtClean="0"/>
              <a:t>MQTT</a:t>
            </a:r>
            <a:r>
              <a:rPr lang="en-US" sz="2800" dirty="0" smtClean="0"/>
              <a:t>.</a:t>
            </a:r>
          </a:p>
          <a:p>
            <a:pPr algn="just"/>
            <a:endParaRPr lang="en-US" sz="2800" dirty="0" smtClean="0"/>
          </a:p>
          <a:p>
            <a:pPr algn="just"/>
            <a:endParaRPr lang="en-US" sz="2800" dirty="0" smtClean="0"/>
          </a:p>
          <a:p>
            <a:pPr algn="just"/>
            <a:endParaRPr lang="en-US" sz="2800" dirty="0" smtClean="0"/>
          </a:p>
          <a:p>
            <a:pPr algn="just"/>
            <a:endParaRPr lang="en-US" sz="2800" dirty="0" smtClean="0"/>
          </a:p>
          <a:p>
            <a:pPr algn="just"/>
            <a:endParaRPr lang="en-US" sz="2800" dirty="0" smtClean="0"/>
          </a:p>
          <a:p>
            <a:pPr algn="just">
              <a:buNone/>
            </a:pPr>
            <a:endParaRPr lang="en-US" sz="2800" dirty="0" smtClean="0"/>
          </a:p>
          <a:p>
            <a:pPr lvl="1" algn="just"/>
            <a:r>
              <a:rPr lang="en-US" sz="2400" i="1" dirty="0" smtClean="0"/>
              <a:t>Example of a High-Level </a:t>
            </a:r>
            <a:r>
              <a:rPr lang="en-US" sz="2400" i="1" dirty="0" err="1" smtClean="0"/>
              <a:t>IoT</a:t>
            </a:r>
            <a:r>
              <a:rPr lang="en-US" sz="2400" i="1" dirty="0" smtClean="0"/>
              <a:t> Protocol Stack for </a:t>
            </a:r>
            <a:r>
              <a:rPr lang="en-US" sz="2400" i="1" dirty="0" err="1" smtClean="0"/>
              <a:t>CoAP</a:t>
            </a:r>
            <a:r>
              <a:rPr lang="en-US" sz="2400" i="1" dirty="0" smtClean="0"/>
              <a:t> and MQTT</a:t>
            </a:r>
            <a:endParaRPr lang="en-US" sz="2400" dirty="0"/>
          </a:p>
        </p:txBody>
      </p:sp>
      <p:pic>
        <p:nvPicPr>
          <p:cNvPr id="197634" name="Picture 2"/>
          <p:cNvPicPr>
            <a:picLocks noChangeAspect="1" noChangeArrowheads="1"/>
          </p:cNvPicPr>
          <p:nvPr/>
        </p:nvPicPr>
        <p:blipFill>
          <a:blip r:embed="rId2" cstate="print"/>
          <a:srcRect/>
          <a:stretch>
            <a:fillRect/>
          </a:stretch>
        </p:blipFill>
        <p:spPr bwMode="auto">
          <a:xfrm>
            <a:off x="2819400" y="2743200"/>
            <a:ext cx="3733800" cy="2609534"/>
          </a:xfrm>
          <a:prstGeom prst="rect">
            <a:avLst/>
          </a:prstGeom>
          <a:noFill/>
          <a:ln w="9525">
            <a:noFill/>
            <a:miter lim="800000"/>
            <a:headEnd/>
            <a:tailEnd/>
          </a:ln>
        </p:spPr>
      </p:pic>
    </p:spTree>
    <p:extLst>
      <p:ext uri="{BB962C8B-B14F-4D97-AF65-F5344CB8AC3E}">
        <p14:creationId xmlns:p14="http://schemas.microsoft.com/office/powerpoint/2010/main" val="32497645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CoAP</a:t>
            </a:r>
            <a:endParaRPr lang="en-US" dirty="0"/>
          </a:p>
        </p:txBody>
      </p:sp>
      <p:sp>
        <p:nvSpPr>
          <p:cNvPr id="3" name="Content Placeholder 2"/>
          <p:cNvSpPr>
            <a:spLocks noGrp="1"/>
          </p:cNvSpPr>
          <p:nvPr>
            <p:ph idx="1"/>
          </p:nvPr>
        </p:nvSpPr>
        <p:spPr/>
        <p:txBody>
          <a:bodyPr>
            <a:normAutofit/>
          </a:bodyPr>
          <a:lstStyle/>
          <a:p>
            <a:pPr algn="just"/>
            <a:r>
              <a:rPr lang="en-US" dirty="0" smtClean="0"/>
              <a:t>Constrained Application Protocol (</a:t>
            </a:r>
            <a:r>
              <a:rPr lang="en-US" dirty="0" err="1" smtClean="0"/>
              <a:t>CoAP</a:t>
            </a:r>
            <a:r>
              <a:rPr lang="en-US" dirty="0" smtClean="0"/>
              <a:t>) resulted from the IETF Constrained </a:t>
            </a:r>
            <a:r>
              <a:rPr lang="en-US" dirty="0" err="1" smtClean="0"/>
              <a:t>RESTful</a:t>
            </a:r>
            <a:r>
              <a:rPr lang="en-US" dirty="0" smtClean="0"/>
              <a:t> Environments (</a:t>
            </a:r>
            <a:r>
              <a:rPr lang="en-US" dirty="0" err="1" smtClean="0"/>
              <a:t>CoRE</a:t>
            </a:r>
            <a:r>
              <a:rPr lang="en-US" dirty="0" smtClean="0"/>
              <a:t>) working group’s efforts to develop a </a:t>
            </a:r>
            <a:r>
              <a:rPr lang="en-US" b="1" dirty="0" smtClean="0"/>
              <a:t>generic framework for resource-oriented applications</a:t>
            </a:r>
            <a:r>
              <a:rPr lang="en-US" dirty="0" smtClean="0"/>
              <a:t> targeting constrained nodes and networks.</a:t>
            </a:r>
          </a:p>
          <a:p>
            <a:pPr algn="just"/>
            <a:r>
              <a:rPr lang="en-US" dirty="0" smtClean="0"/>
              <a:t>The </a:t>
            </a:r>
            <a:r>
              <a:rPr lang="en-US" dirty="0" err="1" smtClean="0"/>
              <a:t>CoAP</a:t>
            </a:r>
            <a:r>
              <a:rPr lang="en-US" dirty="0" smtClean="0"/>
              <a:t> messaging model is primarily designed to facilitate the </a:t>
            </a:r>
            <a:r>
              <a:rPr lang="en-US" dirty="0" smtClean="0">
                <a:solidFill>
                  <a:srgbClr val="FF0000"/>
                </a:solidFill>
              </a:rPr>
              <a:t>exchange of messages over UDP between endpoints</a:t>
            </a:r>
            <a:r>
              <a:rPr lang="en-US" dirty="0" smtClean="0"/>
              <a:t>, including the secure transport protocol Datagram Transport Layer Security (</a:t>
            </a:r>
            <a:r>
              <a:rPr lang="en-US" b="1" dirty="0" smtClean="0">
                <a:solidFill>
                  <a:schemeClr val="accent2">
                    <a:lumMod val="75000"/>
                  </a:schemeClr>
                </a:solidFill>
              </a:rPr>
              <a:t>DTLS</a:t>
            </a:r>
            <a:r>
              <a:rPr lang="en-US" dirty="0" smtClean="0"/>
              <a:t>).</a:t>
            </a:r>
            <a:endParaRPr lang="en-US" dirty="0"/>
          </a:p>
        </p:txBody>
      </p:sp>
    </p:spTree>
    <p:extLst>
      <p:ext uri="{BB962C8B-B14F-4D97-AF65-F5344CB8AC3E}">
        <p14:creationId xmlns:p14="http://schemas.microsoft.com/office/powerpoint/2010/main" val="39284984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CoAP</a:t>
            </a:r>
            <a:r>
              <a:rPr lang="en-US" dirty="0" smtClean="0"/>
              <a:t> message format</a:t>
            </a:r>
            <a:endParaRPr lang="en-US" dirty="0"/>
          </a:p>
        </p:txBody>
      </p:sp>
      <p:sp>
        <p:nvSpPr>
          <p:cNvPr id="3" name="Content Placeholder 2"/>
          <p:cNvSpPr>
            <a:spLocks noGrp="1"/>
          </p:cNvSpPr>
          <p:nvPr>
            <p:ph idx="1"/>
          </p:nvPr>
        </p:nvSpPr>
        <p:spPr/>
        <p:txBody>
          <a:bodyPr/>
          <a:lstStyle/>
          <a:p>
            <a:pPr algn="just"/>
            <a:r>
              <a:rPr lang="en-US" dirty="0" smtClean="0"/>
              <a:t>Composed of a short fixed-length Header field (</a:t>
            </a:r>
            <a:r>
              <a:rPr lang="en-US" b="1" dirty="0" smtClean="0"/>
              <a:t>4 bytes</a:t>
            </a:r>
            <a:r>
              <a:rPr lang="en-US" dirty="0" smtClean="0"/>
              <a:t>), a variable-length but mandatory Token field (0–8 bytes), Options fields if necessary, and the Payload field.</a:t>
            </a:r>
            <a:endParaRPr lang="en-US" dirty="0"/>
          </a:p>
        </p:txBody>
      </p:sp>
      <p:pic>
        <p:nvPicPr>
          <p:cNvPr id="198658" name="Picture 2"/>
          <p:cNvPicPr>
            <a:picLocks noChangeAspect="1" noChangeArrowheads="1"/>
          </p:cNvPicPr>
          <p:nvPr/>
        </p:nvPicPr>
        <p:blipFill>
          <a:blip r:embed="rId2" cstate="print"/>
          <a:srcRect/>
          <a:stretch>
            <a:fillRect/>
          </a:stretch>
        </p:blipFill>
        <p:spPr bwMode="auto">
          <a:xfrm>
            <a:off x="1905000" y="3657600"/>
            <a:ext cx="5181600" cy="2701993"/>
          </a:xfrm>
          <a:prstGeom prst="rect">
            <a:avLst/>
          </a:prstGeom>
          <a:noFill/>
          <a:ln w="9525">
            <a:noFill/>
            <a:miter lim="800000"/>
            <a:headEnd/>
            <a:tailEnd/>
          </a:ln>
        </p:spPr>
      </p:pic>
    </p:spTree>
    <p:extLst>
      <p:ext uri="{BB962C8B-B14F-4D97-AF65-F5344CB8AC3E}">
        <p14:creationId xmlns:p14="http://schemas.microsoft.com/office/powerpoint/2010/main" val="40694083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i="1" dirty="0" err="1" smtClean="0"/>
              <a:t>CoAP</a:t>
            </a:r>
            <a:r>
              <a:rPr lang="en-US" i="1" dirty="0" smtClean="0"/>
              <a:t> Message Fields</a:t>
            </a:r>
            <a:endParaRPr lang="en-US" dirty="0"/>
          </a:p>
        </p:txBody>
      </p:sp>
      <p:sp>
        <p:nvSpPr>
          <p:cNvPr id="3" name="Content Placeholder 2"/>
          <p:cNvSpPr>
            <a:spLocks noGrp="1"/>
          </p:cNvSpPr>
          <p:nvPr>
            <p:ph idx="1"/>
          </p:nvPr>
        </p:nvSpPr>
        <p:spPr/>
        <p:txBody>
          <a:bodyPr/>
          <a:lstStyle/>
          <a:p>
            <a:pPr>
              <a:buNone/>
            </a:pPr>
            <a:endParaRPr lang="en-US" dirty="0"/>
          </a:p>
        </p:txBody>
      </p:sp>
      <p:pic>
        <p:nvPicPr>
          <p:cNvPr id="199682" name="Picture 2"/>
          <p:cNvPicPr>
            <a:picLocks noChangeAspect="1" noChangeArrowheads="1"/>
          </p:cNvPicPr>
          <p:nvPr/>
        </p:nvPicPr>
        <p:blipFill>
          <a:blip r:embed="rId2" cstate="print"/>
          <a:srcRect/>
          <a:stretch>
            <a:fillRect/>
          </a:stretch>
        </p:blipFill>
        <p:spPr bwMode="auto">
          <a:xfrm>
            <a:off x="685800" y="865395"/>
            <a:ext cx="7772400" cy="5992605"/>
          </a:xfrm>
          <a:prstGeom prst="rect">
            <a:avLst/>
          </a:prstGeom>
          <a:noFill/>
          <a:ln w="9525">
            <a:noFill/>
            <a:miter lim="800000"/>
            <a:headEnd/>
            <a:tailEnd/>
          </a:ln>
        </p:spPr>
      </p:pic>
    </p:spTree>
    <p:extLst>
      <p:ext uri="{BB962C8B-B14F-4D97-AF65-F5344CB8AC3E}">
        <p14:creationId xmlns:p14="http://schemas.microsoft.com/office/powerpoint/2010/main" val="18763491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pPr fontAlgn="base"/>
            <a:r>
              <a:rPr lang="en-US" b="1" dirty="0" err="1"/>
              <a:t>CoAP</a:t>
            </a:r>
            <a:r>
              <a:rPr lang="en-US" b="1" dirty="0"/>
              <a:t> Protocol Message </a:t>
            </a:r>
            <a:r>
              <a:rPr lang="en-US" b="1" dirty="0" smtClean="0"/>
              <a:t>Exchanges</a:t>
            </a:r>
            <a:endParaRPr lang="en-US" dirty="0"/>
          </a:p>
        </p:txBody>
      </p:sp>
      <p:pic>
        <p:nvPicPr>
          <p:cNvPr id="6" name="Picture 5"/>
          <p:cNvPicPr>
            <a:picLocks noChangeAspect="1"/>
          </p:cNvPicPr>
          <p:nvPr/>
        </p:nvPicPr>
        <p:blipFill>
          <a:blip r:embed="rId2"/>
          <a:stretch>
            <a:fillRect/>
          </a:stretch>
        </p:blipFill>
        <p:spPr>
          <a:xfrm>
            <a:off x="2721429" y="2623460"/>
            <a:ext cx="4223657" cy="2454288"/>
          </a:xfrm>
          <a:prstGeom prst="rect">
            <a:avLst/>
          </a:prstGeom>
        </p:spPr>
      </p:pic>
      <p:sp>
        <p:nvSpPr>
          <p:cNvPr id="7" name="Rectangle 6"/>
          <p:cNvSpPr/>
          <p:nvPr/>
        </p:nvSpPr>
        <p:spPr>
          <a:xfrm>
            <a:off x="181428" y="1209158"/>
            <a:ext cx="8795657" cy="5078313"/>
          </a:xfrm>
          <a:prstGeom prst="rect">
            <a:avLst/>
          </a:prstGeom>
        </p:spPr>
        <p:txBody>
          <a:bodyPr wrap="square">
            <a:spAutoFit/>
          </a:bodyPr>
          <a:lstStyle/>
          <a:p>
            <a:pPr algn="just" fontAlgn="base"/>
            <a:r>
              <a:rPr lang="en-US" dirty="0">
                <a:solidFill>
                  <a:srgbClr val="555555"/>
                </a:solidFill>
                <a:latin typeface="Arial" panose="020B0604020202020204" pitchFamily="34" charset="0"/>
              </a:rPr>
              <a:t>There are two modes in which </a:t>
            </a:r>
            <a:r>
              <a:rPr lang="en-US" dirty="0" err="1">
                <a:solidFill>
                  <a:srgbClr val="555555"/>
                </a:solidFill>
                <a:latin typeface="Arial" panose="020B0604020202020204" pitchFamily="34" charset="0"/>
              </a:rPr>
              <a:t>CoAP</a:t>
            </a:r>
            <a:r>
              <a:rPr lang="en-US" dirty="0">
                <a:solidFill>
                  <a:srgbClr val="555555"/>
                </a:solidFill>
                <a:latin typeface="Arial" panose="020B0604020202020204" pitchFamily="34" charset="0"/>
              </a:rPr>
              <a:t> protocol messages get exchanged between </a:t>
            </a:r>
            <a:r>
              <a:rPr lang="en-US" dirty="0" err="1">
                <a:solidFill>
                  <a:srgbClr val="555555"/>
                </a:solidFill>
                <a:latin typeface="Arial" panose="020B0604020202020204" pitchFamily="34" charset="0"/>
              </a:rPr>
              <a:t>CoAP</a:t>
            </a:r>
            <a:r>
              <a:rPr lang="en-US" dirty="0">
                <a:solidFill>
                  <a:srgbClr val="555555"/>
                </a:solidFill>
                <a:latin typeface="Arial" panose="020B0604020202020204" pitchFamily="34" charset="0"/>
              </a:rPr>
              <a:t> client and </a:t>
            </a:r>
            <a:r>
              <a:rPr lang="en-US" dirty="0" err="1">
                <a:solidFill>
                  <a:srgbClr val="555555"/>
                </a:solidFill>
                <a:latin typeface="Arial" panose="020B0604020202020204" pitchFamily="34" charset="0"/>
              </a:rPr>
              <a:t>CoAP</a:t>
            </a:r>
            <a:r>
              <a:rPr lang="en-US" dirty="0">
                <a:solidFill>
                  <a:srgbClr val="555555"/>
                </a:solidFill>
                <a:latin typeface="Arial" panose="020B0604020202020204" pitchFamily="34" charset="0"/>
              </a:rPr>
              <a:t> server viz. without separate response and with separate response.</a:t>
            </a:r>
          </a:p>
          <a:p>
            <a:pPr algn="just" fontAlgn="base"/>
            <a:r>
              <a:rPr lang="en-US" dirty="0">
                <a:solidFill>
                  <a:srgbClr val="555555"/>
                </a:solidFill>
                <a:latin typeface="Arial" panose="020B0604020202020204" pitchFamily="34" charset="0"/>
              </a:rPr>
              <a:t>With separate response, server notifies client about receipt of the request message. This will increase processing time but help in avoiding unnecessary retransmissions.</a:t>
            </a:r>
          </a:p>
          <a:p>
            <a:pPr algn="just" fontAlgn="base"/>
            <a:endParaRPr lang="en-US" dirty="0" smtClean="0">
              <a:solidFill>
                <a:srgbClr val="555555"/>
              </a:solidFill>
              <a:latin typeface="Arial" panose="020B0604020202020204" pitchFamily="34" charset="0"/>
            </a:endParaRPr>
          </a:p>
          <a:p>
            <a:pPr algn="just" fontAlgn="base"/>
            <a:endParaRPr lang="en-US" dirty="0">
              <a:solidFill>
                <a:srgbClr val="555555"/>
              </a:solidFill>
              <a:latin typeface="Arial" panose="020B0604020202020204" pitchFamily="34" charset="0"/>
            </a:endParaRPr>
          </a:p>
          <a:p>
            <a:pPr algn="just" fontAlgn="base"/>
            <a:endParaRPr lang="en-US" dirty="0" smtClean="0">
              <a:solidFill>
                <a:srgbClr val="555555"/>
              </a:solidFill>
              <a:latin typeface="Arial" panose="020B0604020202020204" pitchFamily="34" charset="0"/>
            </a:endParaRPr>
          </a:p>
          <a:p>
            <a:pPr algn="just" fontAlgn="base"/>
            <a:endParaRPr lang="en-US" dirty="0">
              <a:solidFill>
                <a:srgbClr val="555555"/>
              </a:solidFill>
              <a:latin typeface="Arial" panose="020B0604020202020204" pitchFamily="34" charset="0"/>
            </a:endParaRPr>
          </a:p>
          <a:p>
            <a:pPr algn="just" fontAlgn="base"/>
            <a:endParaRPr lang="en-US" dirty="0" smtClean="0">
              <a:solidFill>
                <a:srgbClr val="555555"/>
              </a:solidFill>
              <a:latin typeface="Arial" panose="020B0604020202020204" pitchFamily="34" charset="0"/>
            </a:endParaRPr>
          </a:p>
          <a:p>
            <a:pPr algn="just" fontAlgn="base"/>
            <a:endParaRPr lang="en-US" dirty="0">
              <a:solidFill>
                <a:srgbClr val="555555"/>
              </a:solidFill>
              <a:latin typeface="Arial" panose="020B0604020202020204" pitchFamily="34" charset="0"/>
            </a:endParaRPr>
          </a:p>
          <a:p>
            <a:pPr algn="just" fontAlgn="base"/>
            <a:endParaRPr lang="en-US" dirty="0" smtClean="0">
              <a:solidFill>
                <a:srgbClr val="555555"/>
              </a:solidFill>
              <a:latin typeface="Arial" panose="020B0604020202020204" pitchFamily="34" charset="0"/>
            </a:endParaRPr>
          </a:p>
          <a:p>
            <a:pPr algn="just" fontAlgn="base"/>
            <a:endParaRPr lang="en-US" dirty="0">
              <a:solidFill>
                <a:srgbClr val="555555"/>
              </a:solidFill>
              <a:latin typeface="Arial" panose="020B0604020202020204" pitchFamily="34" charset="0"/>
            </a:endParaRPr>
          </a:p>
          <a:p>
            <a:pPr algn="just" fontAlgn="base"/>
            <a:endParaRPr lang="en-US" dirty="0" smtClean="0">
              <a:solidFill>
                <a:srgbClr val="555555"/>
              </a:solidFill>
              <a:latin typeface="Arial" panose="020B0604020202020204" pitchFamily="34" charset="0"/>
            </a:endParaRPr>
          </a:p>
          <a:p>
            <a:pPr algn="just" fontAlgn="base"/>
            <a:r>
              <a:rPr lang="en-US" dirty="0" err="1" smtClean="0">
                <a:solidFill>
                  <a:srgbClr val="555555"/>
                </a:solidFill>
                <a:latin typeface="Arial" panose="020B0604020202020204" pitchFamily="34" charset="0"/>
              </a:rPr>
              <a:t>CoAP</a:t>
            </a:r>
            <a:r>
              <a:rPr lang="en-US" dirty="0" smtClean="0">
                <a:solidFill>
                  <a:srgbClr val="555555"/>
                </a:solidFill>
                <a:latin typeface="Arial" panose="020B0604020202020204" pitchFamily="34" charset="0"/>
              </a:rPr>
              <a:t> </a:t>
            </a:r>
            <a:r>
              <a:rPr lang="en-US" dirty="0" err="1">
                <a:solidFill>
                  <a:srgbClr val="555555"/>
                </a:solidFill>
                <a:latin typeface="Arial" panose="020B0604020202020204" pitchFamily="34" charset="0"/>
              </a:rPr>
              <a:t>IoT</a:t>
            </a:r>
            <a:r>
              <a:rPr lang="en-US" dirty="0">
                <a:solidFill>
                  <a:srgbClr val="555555"/>
                </a:solidFill>
                <a:latin typeface="Arial" panose="020B0604020202020204" pitchFamily="34" charset="0"/>
              </a:rPr>
              <a:t> is unreliable protocol due to use of UDP. Hence </a:t>
            </a:r>
            <a:r>
              <a:rPr lang="en-US" dirty="0" err="1">
                <a:solidFill>
                  <a:srgbClr val="555555"/>
                </a:solidFill>
                <a:latin typeface="Arial" panose="020B0604020202020204" pitchFamily="34" charset="0"/>
              </a:rPr>
              <a:t>CoAP</a:t>
            </a:r>
            <a:r>
              <a:rPr lang="en-US" dirty="0">
                <a:solidFill>
                  <a:srgbClr val="555555"/>
                </a:solidFill>
                <a:latin typeface="Arial" panose="020B0604020202020204" pitchFamily="34" charset="0"/>
              </a:rPr>
              <a:t> messages reach unordered or will get lost when they arrive at destination.</a:t>
            </a:r>
          </a:p>
          <a:p>
            <a:pPr algn="just" fontAlgn="base"/>
            <a:r>
              <a:rPr lang="en-US" dirty="0">
                <a:solidFill>
                  <a:srgbClr val="555555"/>
                </a:solidFill>
                <a:latin typeface="Arial" panose="020B0604020202020204" pitchFamily="34" charset="0"/>
              </a:rPr>
              <a:t>To make </a:t>
            </a:r>
            <a:r>
              <a:rPr lang="en-US" dirty="0" err="1">
                <a:solidFill>
                  <a:srgbClr val="555555"/>
                </a:solidFill>
                <a:latin typeface="Arial" panose="020B0604020202020204" pitchFamily="34" charset="0"/>
              </a:rPr>
              <a:t>CoAP</a:t>
            </a:r>
            <a:r>
              <a:rPr lang="en-US" dirty="0">
                <a:solidFill>
                  <a:srgbClr val="555555"/>
                </a:solidFill>
                <a:latin typeface="Arial" panose="020B0604020202020204" pitchFamily="34" charset="0"/>
              </a:rPr>
              <a:t> as reliable protocol, stop and wait with exponential </a:t>
            </a:r>
            <a:r>
              <a:rPr lang="en-US" dirty="0" err="1">
                <a:solidFill>
                  <a:srgbClr val="555555"/>
                </a:solidFill>
                <a:latin typeface="Arial" panose="020B0604020202020204" pitchFamily="34" charset="0"/>
              </a:rPr>
              <a:t>backoff</a:t>
            </a:r>
            <a:r>
              <a:rPr lang="en-US" dirty="0">
                <a:solidFill>
                  <a:srgbClr val="555555"/>
                </a:solidFill>
                <a:latin typeface="Arial" panose="020B0604020202020204" pitchFamily="34" charset="0"/>
              </a:rPr>
              <a:t> retransmission feature is incorporated in it. Duplicate detection is also introduced.</a:t>
            </a:r>
            <a:endParaRPr lang="en-US" b="0" i="0" dirty="0">
              <a:solidFill>
                <a:srgbClr val="555555"/>
              </a:solidFill>
              <a:effectLst/>
              <a:latin typeface="Arial" panose="020B0604020202020204" pitchFamily="34" charset="0"/>
            </a:endParaRPr>
          </a:p>
        </p:txBody>
      </p:sp>
    </p:spTree>
    <p:extLst>
      <p:ext uri="{BB962C8B-B14F-4D97-AF65-F5344CB8AC3E}">
        <p14:creationId xmlns:p14="http://schemas.microsoft.com/office/powerpoint/2010/main" val="28080392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i="1" dirty="0" err="1" smtClean="0"/>
              <a:t>CoAP</a:t>
            </a:r>
            <a:r>
              <a:rPr lang="fr-FR" i="1" dirty="0" smtClean="0"/>
              <a:t> Communications in </a:t>
            </a:r>
            <a:r>
              <a:rPr lang="fr-FR" i="1" dirty="0" err="1" smtClean="0"/>
              <a:t>IoT</a:t>
            </a:r>
            <a:r>
              <a:rPr lang="fr-FR" i="1" dirty="0" smtClean="0"/>
              <a:t> Infrastructures</a:t>
            </a:r>
            <a:endParaRPr lang="en-US" dirty="0"/>
          </a:p>
        </p:txBody>
      </p:sp>
      <p:sp>
        <p:nvSpPr>
          <p:cNvPr id="3" name="Content Placeholder 2"/>
          <p:cNvSpPr>
            <a:spLocks noGrp="1"/>
          </p:cNvSpPr>
          <p:nvPr>
            <p:ph idx="1"/>
          </p:nvPr>
        </p:nvSpPr>
        <p:spPr/>
        <p:txBody>
          <a:bodyPr/>
          <a:lstStyle/>
          <a:p>
            <a:endParaRPr lang="en-US" dirty="0"/>
          </a:p>
        </p:txBody>
      </p:sp>
      <p:pic>
        <p:nvPicPr>
          <p:cNvPr id="197634" name="Picture 2"/>
          <p:cNvPicPr>
            <a:picLocks noChangeAspect="1" noChangeArrowheads="1"/>
          </p:cNvPicPr>
          <p:nvPr/>
        </p:nvPicPr>
        <p:blipFill>
          <a:blip r:embed="rId2" cstate="print"/>
          <a:srcRect/>
          <a:stretch>
            <a:fillRect/>
          </a:stretch>
        </p:blipFill>
        <p:spPr bwMode="auto">
          <a:xfrm>
            <a:off x="533400" y="1600200"/>
            <a:ext cx="8001000" cy="4690613"/>
          </a:xfrm>
          <a:prstGeom prst="rect">
            <a:avLst/>
          </a:prstGeom>
          <a:noFill/>
          <a:ln w="9525">
            <a:noFill/>
            <a:miter lim="800000"/>
            <a:headEnd/>
            <a:tailEnd/>
          </a:ln>
        </p:spPr>
      </p:pic>
    </p:spTree>
    <p:extLst>
      <p:ext uri="{BB962C8B-B14F-4D97-AF65-F5344CB8AC3E}">
        <p14:creationId xmlns:p14="http://schemas.microsoft.com/office/powerpoint/2010/main" val="3003493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dirty="0" smtClean="0"/>
              <a:t>Connections can be </a:t>
            </a:r>
            <a:r>
              <a:rPr lang="en-US" dirty="0" smtClean="0">
                <a:solidFill>
                  <a:srgbClr val="FF0000"/>
                </a:solidFill>
              </a:rPr>
              <a:t>between devices located on the same or different constrained networks </a:t>
            </a:r>
            <a:r>
              <a:rPr lang="en-US" dirty="0" smtClean="0"/>
              <a:t>or between devices and generic Internet or cloud servers, all operating over IP. </a:t>
            </a:r>
          </a:p>
          <a:p>
            <a:pPr algn="just"/>
            <a:r>
              <a:rPr lang="en-US" dirty="0" smtClean="0"/>
              <a:t>As both HTTP and </a:t>
            </a:r>
            <a:r>
              <a:rPr lang="en-US" dirty="0" err="1" smtClean="0"/>
              <a:t>CoAP</a:t>
            </a:r>
            <a:r>
              <a:rPr lang="en-US" dirty="0" smtClean="0"/>
              <a:t> are </a:t>
            </a:r>
            <a:r>
              <a:rPr lang="en-US" b="1" dirty="0" smtClean="0">
                <a:solidFill>
                  <a:srgbClr val="FF0000"/>
                </a:solidFill>
              </a:rPr>
              <a:t>IP-based protocols, the proxy function can be located practically anywhere in the network</a:t>
            </a:r>
            <a:r>
              <a:rPr lang="en-US" dirty="0" smtClean="0"/>
              <a:t>, not necessarily at the border between constrained and non-constrained networks.</a:t>
            </a:r>
            <a:endParaRPr lang="en-US" dirty="0"/>
          </a:p>
        </p:txBody>
      </p:sp>
    </p:spTree>
    <p:extLst>
      <p:ext uri="{BB962C8B-B14F-4D97-AF65-F5344CB8AC3E}">
        <p14:creationId xmlns:p14="http://schemas.microsoft.com/office/powerpoint/2010/main" val="33979686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lgn="just"/>
            <a:r>
              <a:rPr lang="en-US" dirty="0" err="1" smtClean="0"/>
              <a:t>CoAP</a:t>
            </a:r>
            <a:r>
              <a:rPr lang="en-US" dirty="0" smtClean="0"/>
              <a:t> is </a:t>
            </a:r>
            <a:r>
              <a:rPr lang="en-US" dirty="0" smtClean="0">
                <a:solidFill>
                  <a:srgbClr val="FF0000"/>
                </a:solidFill>
              </a:rPr>
              <a:t>based on the REST architecture</a:t>
            </a:r>
            <a:r>
              <a:rPr lang="en-US" dirty="0" smtClean="0"/>
              <a:t>, but with a “</a:t>
            </a:r>
            <a:r>
              <a:rPr lang="en-US" dirty="0" smtClean="0">
                <a:solidFill>
                  <a:srgbClr val="FF0000"/>
                </a:solidFill>
              </a:rPr>
              <a:t>thing” acting as both the client and the server</a:t>
            </a:r>
            <a:r>
              <a:rPr lang="en-US" dirty="0" smtClean="0"/>
              <a:t>.</a:t>
            </a:r>
          </a:p>
          <a:p>
            <a:pPr algn="just"/>
            <a:r>
              <a:rPr lang="en-US" dirty="0" smtClean="0"/>
              <a:t>Through the exchange of asynchronous messages, </a:t>
            </a:r>
            <a:r>
              <a:rPr lang="en-US" b="1" dirty="0" smtClean="0">
                <a:solidFill>
                  <a:srgbClr val="C00000"/>
                </a:solidFill>
              </a:rPr>
              <a:t>a client requests an action via a method code</a:t>
            </a:r>
            <a:r>
              <a:rPr lang="en-US" b="1" dirty="0" smtClean="0"/>
              <a:t> </a:t>
            </a:r>
            <a:r>
              <a:rPr lang="en-US" dirty="0" smtClean="0"/>
              <a:t>on a server resource. </a:t>
            </a:r>
          </a:p>
          <a:p>
            <a:pPr algn="just"/>
            <a:r>
              <a:rPr lang="en-US" dirty="0" smtClean="0"/>
              <a:t>A uniform resource identifier (</a:t>
            </a:r>
            <a:r>
              <a:rPr lang="en-US" dirty="0" smtClean="0">
                <a:solidFill>
                  <a:srgbClr val="C00000"/>
                </a:solidFill>
              </a:rPr>
              <a:t>URI</a:t>
            </a:r>
            <a:r>
              <a:rPr lang="en-US" dirty="0" smtClean="0"/>
              <a:t>) localized on the server </a:t>
            </a:r>
            <a:r>
              <a:rPr lang="en-US" b="1" dirty="0" smtClean="0">
                <a:solidFill>
                  <a:srgbClr val="C00000"/>
                </a:solidFill>
              </a:rPr>
              <a:t>identifies this resource</a:t>
            </a:r>
            <a:r>
              <a:rPr lang="en-US" dirty="0" smtClean="0"/>
              <a:t>. </a:t>
            </a:r>
          </a:p>
          <a:p>
            <a:pPr algn="just"/>
            <a:r>
              <a:rPr lang="en-US" dirty="0" smtClean="0"/>
              <a:t>The </a:t>
            </a:r>
            <a:r>
              <a:rPr lang="en-US" b="1" dirty="0" smtClean="0">
                <a:solidFill>
                  <a:srgbClr val="00B050"/>
                </a:solidFill>
              </a:rPr>
              <a:t>server responds with a response code </a:t>
            </a:r>
            <a:r>
              <a:rPr lang="en-US" dirty="0" smtClean="0"/>
              <a:t>that may include a resource representation. </a:t>
            </a:r>
          </a:p>
          <a:p>
            <a:pPr algn="just"/>
            <a:r>
              <a:rPr lang="en-US" dirty="0" smtClean="0"/>
              <a:t>The </a:t>
            </a:r>
            <a:r>
              <a:rPr lang="en-US" dirty="0" err="1" smtClean="0"/>
              <a:t>CoAP</a:t>
            </a:r>
            <a:r>
              <a:rPr lang="en-US" dirty="0" smtClean="0"/>
              <a:t> request/response semantics include the methods </a:t>
            </a:r>
            <a:r>
              <a:rPr lang="en-US" b="1" dirty="0" smtClean="0">
                <a:solidFill>
                  <a:srgbClr val="FF0000"/>
                </a:solidFill>
              </a:rPr>
              <a:t>GET, POST, PUT, and DELETE</a:t>
            </a:r>
            <a:r>
              <a:rPr lang="en-US" dirty="0" smtClean="0"/>
              <a:t>.</a:t>
            </a:r>
            <a:endParaRPr lang="en-US" dirty="0"/>
          </a:p>
        </p:txBody>
      </p:sp>
    </p:spTree>
    <p:extLst>
      <p:ext uri="{BB962C8B-B14F-4D97-AF65-F5344CB8AC3E}">
        <p14:creationId xmlns:p14="http://schemas.microsoft.com/office/powerpoint/2010/main" val="40542271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err="1" smtClean="0"/>
              <a:t>CoAP</a:t>
            </a:r>
            <a:r>
              <a:rPr lang="en-US" i="1" dirty="0" smtClean="0"/>
              <a:t> Reliable Transmission Example</a:t>
            </a:r>
            <a:endParaRPr lang="en-US" dirty="0"/>
          </a:p>
        </p:txBody>
      </p:sp>
      <p:sp>
        <p:nvSpPr>
          <p:cNvPr id="3" name="Content Placeholder 2"/>
          <p:cNvSpPr>
            <a:spLocks noGrp="1"/>
          </p:cNvSpPr>
          <p:nvPr>
            <p:ph idx="1"/>
          </p:nvPr>
        </p:nvSpPr>
        <p:spPr/>
        <p:txBody>
          <a:bodyPr/>
          <a:lstStyle/>
          <a:p>
            <a:endParaRPr lang="en-US"/>
          </a:p>
        </p:txBody>
      </p:sp>
      <p:pic>
        <p:nvPicPr>
          <p:cNvPr id="198658" name="Picture 2"/>
          <p:cNvPicPr>
            <a:picLocks noChangeAspect="1" noChangeArrowheads="1"/>
          </p:cNvPicPr>
          <p:nvPr/>
        </p:nvPicPr>
        <p:blipFill>
          <a:blip r:embed="rId2" cstate="print"/>
          <a:srcRect/>
          <a:stretch>
            <a:fillRect/>
          </a:stretch>
        </p:blipFill>
        <p:spPr bwMode="auto">
          <a:xfrm>
            <a:off x="1804988" y="2390775"/>
            <a:ext cx="5534025" cy="2076450"/>
          </a:xfrm>
          <a:prstGeom prst="rect">
            <a:avLst/>
          </a:prstGeom>
          <a:noFill/>
          <a:ln w="9525">
            <a:noFill/>
            <a:miter lim="800000"/>
            <a:headEnd/>
            <a:tailEnd/>
          </a:ln>
        </p:spPr>
      </p:pic>
    </p:spTree>
    <p:extLst>
      <p:ext uri="{BB962C8B-B14F-4D97-AF65-F5344CB8AC3E}">
        <p14:creationId xmlns:p14="http://schemas.microsoft.com/office/powerpoint/2010/main" val="18027497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CoAP</a:t>
            </a:r>
            <a:r>
              <a:rPr lang="en-US" b="1" dirty="0"/>
              <a:t> Protocol: Step-by-Step Guide</a:t>
            </a:r>
          </a:p>
        </p:txBody>
      </p:sp>
      <p:sp>
        <p:nvSpPr>
          <p:cNvPr id="4" name="Rectangle 3"/>
          <p:cNvSpPr/>
          <p:nvPr/>
        </p:nvSpPr>
        <p:spPr>
          <a:xfrm>
            <a:off x="805542" y="1556996"/>
            <a:ext cx="7307943" cy="3108543"/>
          </a:xfrm>
          <a:prstGeom prst="rect">
            <a:avLst/>
          </a:prstGeom>
        </p:spPr>
        <p:txBody>
          <a:bodyPr wrap="square">
            <a:spAutoFit/>
          </a:bodyPr>
          <a:lstStyle/>
          <a:p>
            <a:r>
              <a:rPr lang="en-US" sz="2800" dirty="0">
                <a:solidFill>
                  <a:srgbClr val="222635"/>
                </a:solidFill>
                <a:latin typeface="Cambria" panose="02040503050406030204" pitchFamily="18" charset="0"/>
              </a:rPr>
              <a:t>The main features of </a:t>
            </a:r>
            <a:r>
              <a:rPr lang="en-US" sz="2800" dirty="0" err="1">
                <a:solidFill>
                  <a:srgbClr val="222635"/>
                </a:solidFill>
                <a:latin typeface="Cambria" panose="02040503050406030204" pitchFamily="18" charset="0"/>
              </a:rPr>
              <a:t>CoAP</a:t>
            </a:r>
            <a:r>
              <a:rPr lang="en-US" sz="2800" dirty="0">
                <a:solidFill>
                  <a:srgbClr val="222635"/>
                </a:solidFill>
                <a:latin typeface="Cambria" panose="02040503050406030204" pitchFamily="18" charset="0"/>
              </a:rPr>
              <a:t> protocols are:</a:t>
            </a:r>
          </a:p>
          <a:p>
            <a:pPr>
              <a:buFont typeface="Arial" panose="020B0604020202020204" pitchFamily="34" charset="0"/>
              <a:buChar char="•"/>
            </a:pPr>
            <a:r>
              <a:rPr lang="en-US" sz="2800" dirty="0">
                <a:solidFill>
                  <a:srgbClr val="222635"/>
                </a:solidFill>
                <a:latin typeface="Cambria" panose="02040503050406030204" pitchFamily="18" charset="0"/>
              </a:rPr>
              <a:t>Web protocol used in M2M with constrained requirements</a:t>
            </a:r>
          </a:p>
          <a:p>
            <a:pPr>
              <a:buFont typeface="Arial" panose="020B0604020202020204" pitchFamily="34" charset="0"/>
              <a:buChar char="•"/>
            </a:pPr>
            <a:r>
              <a:rPr lang="en-US" sz="2800" dirty="0">
                <a:solidFill>
                  <a:srgbClr val="222635"/>
                </a:solidFill>
                <a:latin typeface="Cambria" panose="02040503050406030204" pitchFamily="18" charset="0"/>
              </a:rPr>
              <a:t>Asynchronous message exchange</a:t>
            </a:r>
          </a:p>
          <a:p>
            <a:pPr>
              <a:buFont typeface="Arial" panose="020B0604020202020204" pitchFamily="34" charset="0"/>
              <a:buChar char="•"/>
            </a:pPr>
            <a:r>
              <a:rPr lang="en-US" sz="2800" dirty="0">
                <a:solidFill>
                  <a:srgbClr val="222635"/>
                </a:solidFill>
                <a:latin typeface="Cambria" panose="02040503050406030204" pitchFamily="18" charset="0"/>
              </a:rPr>
              <a:t>Low overhead and very simple to parse</a:t>
            </a:r>
          </a:p>
          <a:p>
            <a:pPr>
              <a:buFont typeface="Arial" panose="020B0604020202020204" pitchFamily="34" charset="0"/>
              <a:buChar char="•"/>
            </a:pPr>
            <a:r>
              <a:rPr lang="en-US" sz="2800" dirty="0">
                <a:solidFill>
                  <a:srgbClr val="222635"/>
                </a:solidFill>
                <a:latin typeface="Cambria" panose="02040503050406030204" pitchFamily="18" charset="0"/>
              </a:rPr>
              <a:t>URI and content-type support</a:t>
            </a:r>
          </a:p>
          <a:p>
            <a:pPr>
              <a:buFont typeface="Arial" panose="020B0604020202020204" pitchFamily="34" charset="0"/>
              <a:buChar char="•"/>
            </a:pPr>
            <a:r>
              <a:rPr lang="en-US" sz="2800" dirty="0">
                <a:solidFill>
                  <a:srgbClr val="222635"/>
                </a:solidFill>
                <a:latin typeface="Cambria" panose="02040503050406030204" pitchFamily="18" charset="0"/>
              </a:rPr>
              <a:t>Proxy and caching capabilities</a:t>
            </a:r>
            <a:endParaRPr lang="en-US" sz="2800" b="0" i="0" dirty="0">
              <a:solidFill>
                <a:srgbClr val="222635"/>
              </a:solidFill>
              <a:effectLst/>
              <a:latin typeface="Cambria" panose="02040503050406030204" pitchFamily="18" charset="0"/>
            </a:endParaRPr>
          </a:p>
        </p:txBody>
      </p:sp>
    </p:spTree>
    <p:extLst>
      <p:ext uri="{BB962C8B-B14F-4D97-AF65-F5344CB8AC3E}">
        <p14:creationId xmlns:p14="http://schemas.microsoft.com/office/powerpoint/2010/main" val="2982504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7"/>
            <a:ext cx="7886700" cy="1325563"/>
          </a:xfrm>
        </p:spPr>
        <p:txBody>
          <a:bodyPr>
            <a:normAutofit/>
          </a:bodyPr>
          <a:lstStyle/>
          <a:p>
            <a:r>
              <a:rPr lang="en-US" sz="3600" b="1" dirty="0" err="1" smtClean="0">
                <a:latin typeface="Times New Roman" panose="02020603050405020304" pitchFamily="18" charset="0"/>
                <a:cs typeface="Times New Roman" panose="02020603050405020304" pitchFamily="18" charset="0"/>
              </a:rPr>
              <a:t>IoT</a:t>
            </a:r>
            <a:r>
              <a:rPr lang="en-US" sz="3600" b="1" dirty="0" smtClean="0">
                <a:latin typeface="Times New Roman" panose="02020603050405020304" pitchFamily="18" charset="0"/>
                <a:cs typeface="Times New Roman" panose="02020603050405020304" pitchFamily="18" charset="0"/>
              </a:rPr>
              <a:t> Access Technologies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400" y="1426028"/>
            <a:ext cx="8962724" cy="4525963"/>
          </a:xfrm>
        </p:spPr>
        <p:txBody>
          <a:bodyPr>
            <a:noAutofit/>
          </a:bodyPr>
          <a:lstStyle/>
          <a:p>
            <a:pPr marL="58738" lvl="2" indent="0" algn="just">
              <a:buNone/>
            </a:pPr>
            <a:r>
              <a:rPr lang="en-IN" sz="2200" b="1" dirty="0">
                <a:latin typeface="Times New Roman" panose="02020603050405020304" pitchFamily="18" charset="0"/>
                <a:cs typeface="Times New Roman" panose="02020603050405020304" pitchFamily="18" charset="0"/>
              </a:rPr>
              <a:t>IEEE 802.15.4</a:t>
            </a:r>
            <a:r>
              <a:rPr lang="en-IN" sz="2200" dirty="0">
                <a:latin typeface="Times New Roman" panose="02020603050405020304" pitchFamily="18" charset="0"/>
                <a:cs typeface="Times New Roman" panose="02020603050405020304" pitchFamily="18" charset="0"/>
              </a:rPr>
              <a:t>: an older but foundational wireless protocol for connecting smart objects.</a:t>
            </a:r>
          </a:p>
          <a:p>
            <a:pPr marL="0" lvl="2" indent="0" algn="just">
              <a:buNone/>
            </a:pPr>
            <a:r>
              <a:rPr lang="en-IN" sz="2200" b="1" dirty="0">
                <a:latin typeface="Times New Roman" panose="02020603050405020304" pitchFamily="18" charset="0"/>
                <a:cs typeface="Times New Roman" panose="02020603050405020304" pitchFamily="18" charset="0"/>
              </a:rPr>
              <a:t>IEEE 802.15.4g and IEEE 802.15.4e</a:t>
            </a:r>
            <a:r>
              <a:rPr lang="en-IN" sz="2200" dirty="0">
                <a:latin typeface="Times New Roman" panose="02020603050405020304" pitchFamily="18" charset="0"/>
                <a:cs typeface="Times New Roman" panose="02020603050405020304" pitchFamily="18" charset="0"/>
              </a:rPr>
              <a:t>: are targeted to utilities and smart cities deployments. </a:t>
            </a:r>
          </a:p>
          <a:p>
            <a:pPr marL="0" lvl="2" indent="0" algn="just">
              <a:buNone/>
            </a:pPr>
            <a:r>
              <a:rPr lang="en-IN" sz="2200" b="1" dirty="0">
                <a:latin typeface="Times New Roman" panose="02020603050405020304" pitchFamily="18" charset="0"/>
                <a:cs typeface="Times New Roman" panose="02020603050405020304" pitchFamily="18" charset="0"/>
              </a:rPr>
              <a:t>IEEE 1901.2a</a:t>
            </a:r>
            <a:r>
              <a:rPr lang="en-IN" sz="2200" dirty="0">
                <a:latin typeface="Times New Roman" panose="02020603050405020304" pitchFamily="18" charset="0"/>
                <a:cs typeface="Times New Roman" panose="02020603050405020304" pitchFamily="18" charset="0"/>
              </a:rPr>
              <a:t>: which is a technology for connecting smart objects over power lines. </a:t>
            </a:r>
          </a:p>
          <a:p>
            <a:pPr marL="0" lvl="2" indent="0" algn="just">
              <a:buNone/>
            </a:pPr>
            <a:r>
              <a:rPr lang="en-IN" sz="2200" b="1" dirty="0">
                <a:latin typeface="Times New Roman" panose="02020603050405020304" pitchFamily="18" charset="0"/>
                <a:cs typeface="Times New Roman" panose="02020603050405020304" pitchFamily="18" charset="0"/>
              </a:rPr>
              <a:t>IEEE 802.11ah</a:t>
            </a:r>
            <a:r>
              <a:rPr lang="en-IN" sz="2200" dirty="0">
                <a:latin typeface="Times New Roman" panose="02020603050405020304" pitchFamily="18" charset="0"/>
                <a:cs typeface="Times New Roman" panose="02020603050405020304" pitchFamily="18" charset="0"/>
              </a:rPr>
              <a:t>: a technology built on the well-known 802.11 Wi-Fi standards that is specifically for smart objects. </a:t>
            </a:r>
            <a:endParaRPr lang="en-IN" sz="2200" dirty="0" smtClean="0">
              <a:latin typeface="Times New Roman" panose="02020603050405020304" pitchFamily="18" charset="0"/>
              <a:cs typeface="Times New Roman" panose="02020603050405020304" pitchFamily="18" charset="0"/>
            </a:endParaRPr>
          </a:p>
          <a:p>
            <a:pPr marL="0" lvl="2" indent="0" algn="just">
              <a:buNone/>
            </a:pPr>
            <a:r>
              <a:rPr lang="en-IN" sz="2200" b="1" dirty="0" smtClean="0">
                <a:latin typeface="Times New Roman" panose="02020603050405020304" pitchFamily="18" charset="0"/>
                <a:cs typeface="Times New Roman" panose="02020603050405020304" pitchFamily="18" charset="0"/>
              </a:rPr>
              <a:t>BLE</a:t>
            </a:r>
            <a:r>
              <a:rPr lang="en-IN" sz="2200" dirty="0" smtClean="0">
                <a:latin typeface="Times New Roman" panose="02020603050405020304" pitchFamily="18" charset="0"/>
                <a:cs typeface="Times New Roman" panose="02020603050405020304" pitchFamily="18" charset="0"/>
              </a:rPr>
              <a:t>: Bluetooth Low Energy</a:t>
            </a:r>
            <a:endParaRPr lang="en-IN" sz="2200" dirty="0">
              <a:latin typeface="Times New Roman" panose="02020603050405020304" pitchFamily="18" charset="0"/>
              <a:cs typeface="Times New Roman" panose="02020603050405020304" pitchFamily="18" charset="0"/>
            </a:endParaRPr>
          </a:p>
          <a:p>
            <a:pPr marL="0" lvl="2" indent="0" algn="just">
              <a:buNone/>
            </a:pPr>
            <a:r>
              <a:rPr lang="en-IN" sz="2200" b="1" dirty="0" err="1" smtClean="0">
                <a:latin typeface="Times New Roman" panose="02020603050405020304" pitchFamily="18" charset="0"/>
                <a:cs typeface="Times New Roman" panose="02020603050405020304" pitchFamily="18" charset="0"/>
              </a:rPr>
              <a:t>LoRaWAN</a:t>
            </a:r>
            <a:r>
              <a:rPr lang="en-IN" sz="2200" dirty="0" smtClean="0">
                <a:latin typeface="Times New Roman" panose="02020603050405020304" pitchFamily="18" charset="0"/>
                <a:cs typeface="Times New Roman" panose="02020603050405020304" pitchFamily="18" charset="0"/>
              </a:rPr>
              <a:t> (Long Range Wide Area Network): </a:t>
            </a:r>
            <a:r>
              <a:rPr lang="en-IN" sz="2200" dirty="0">
                <a:latin typeface="Times New Roman" panose="02020603050405020304" pitchFamily="18" charset="0"/>
                <a:cs typeface="Times New Roman" panose="02020603050405020304" pitchFamily="18" charset="0"/>
              </a:rPr>
              <a:t>a scalable technology designed for longer distances with low power requirements in the unlicensed spectrum. </a:t>
            </a:r>
          </a:p>
          <a:p>
            <a:pPr marL="0" lvl="2" indent="0" algn="just">
              <a:buNone/>
            </a:pPr>
            <a:r>
              <a:rPr lang="en-IN" sz="2200" b="1" dirty="0">
                <a:latin typeface="Times New Roman" panose="02020603050405020304" pitchFamily="18" charset="0"/>
                <a:cs typeface="Times New Roman" panose="02020603050405020304" pitchFamily="18" charset="0"/>
              </a:rPr>
              <a:t>NB-</a:t>
            </a:r>
            <a:r>
              <a:rPr lang="en-IN" sz="2200" b="1" dirty="0" err="1">
                <a:latin typeface="Times New Roman" panose="02020603050405020304" pitchFamily="18" charset="0"/>
                <a:cs typeface="Times New Roman" panose="02020603050405020304" pitchFamily="18" charset="0"/>
              </a:rPr>
              <a:t>IoT</a:t>
            </a:r>
            <a:r>
              <a:rPr lang="en-IN" sz="2200" b="1" dirty="0">
                <a:latin typeface="Times New Roman" panose="02020603050405020304" pitchFamily="18" charset="0"/>
                <a:cs typeface="Times New Roman" panose="02020603050405020304" pitchFamily="18" charset="0"/>
              </a:rPr>
              <a:t> </a:t>
            </a:r>
            <a:r>
              <a:rPr lang="en-IN" sz="2200" dirty="0" smtClean="0">
                <a:latin typeface="Times New Roman" panose="02020603050405020304" pitchFamily="18" charset="0"/>
                <a:cs typeface="Times New Roman" panose="02020603050405020304" pitchFamily="18" charset="0"/>
              </a:rPr>
              <a:t>(Narrow band – </a:t>
            </a:r>
            <a:r>
              <a:rPr lang="en-IN" sz="2200" dirty="0" err="1" smtClean="0">
                <a:latin typeface="Times New Roman" panose="02020603050405020304" pitchFamily="18" charset="0"/>
                <a:cs typeface="Times New Roman" panose="02020603050405020304" pitchFamily="18" charset="0"/>
              </a:rPr>
              <a:t>IoT</a:t>
            </a:r>
            <a:r>
              <a:rPr lang="en-IN" sz="2200" dirty="0" smtClean="0">
                <a:latin typeface="Times New Roman" panose="02020603050405020304" pitchFamily="18" charset="0"/>
                <a:cs typeface="Times New Roman" panose="02020603050405020304" pitchFamily="18" charset="0"/>
              </a:rPr>
              <a:t>) and </a:t>
            </a:r>
            <a:r>
              <a:rPr lang="en-IN" sz="2200" dirty="0">
                <a:latin typeface="Times New Roman" panose="02020603050405020304" pitchFamily="18" charset="0"/>
                <a:cs typeface="Times New Roman" panose="02020603050405020304" pitchFamily="18" charset="0"/>
              </a:rPr>
              <a:t>Other </a:t>
            </a:r>
            <a:r>
              <a:rPr lang="en-IN" sz="2200" b="1" dirty="0" smtClean="0">
                <a:latin typeface="Times New Roman" panose="02020603050405020304" pitchFamily="18" charset="0"/>
                <a:cs typeface="Times New Roman" panose="02020603050405020304" pitchFamily="18" charset="0"/>
              </a:rPr>
              <a:t>LTE</a:t>
            </a:r>
            <a:r>
              <a:rPr lang="en-IN" sz="2200"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Long-Term Evolution – 4G) </a:t>
            </a:r>
            <a:r>
              <a:rPr lang="en-IN" sz="2200" dirty="0" smtClean="0">
                <a:latin typeface="Times New Roman" panose="02020603050405020304" pitchFamily="18" charset="0"/>
                <a:cs typeface="Times New Roman" panose="02020603050405020304" pitchFamily="18" charset="0"/>
              </a:rPr>
              <a:t>Variations</a:t>
            </a:r>
            <a:r>
              <a:rPr lang="en-IN" sz="2200" dirty="0">
                <a:latin typeface="Times New Roman" panose="02020603050405020304" pitchFamily="18" charset="0"/>
                <a:cs typeface="Times New Roman" panose="02020603050405020304" pitchFamily="18" charset="0"/>
              </a:rPr>
              <a:t>: which are often the choice of mobile service providers looking to connect smart objects over longer distances in the licensed spectrum.</a:t>
            </a:r>
          </a:p>
          <a:p>
            <a:pPr marL="0" indent="0">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82321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CoAP</a:t>
            </a:r>
            <a:r>
              <a:rPr lang="en-US" b="1" dirty="0"/>
              <a:t> Protocol: Step-by-Step Guide</a:t>
            </a:r>
          </a:p>
        </p:txBody>
      </p:sp>
      <p:pic>
        <p:nvPicPr>
          <p:cNvPr id="5" name="Picture 4"/>
          <p:cNvPicPr>
            <a:picLocks noChangeAspect="1"/>
          </p:cNvPicPr>
          <p:nvPr/>
        </p:nvPicPr>
        <p:blipFill>
          <a:blip r:embed="rId2"/>
          <a:stretch>
            <a:fillRect/>
          </a:stretch>
        </p:blipFill>
        <p:spPr>
          <a:xfrm>
            <a:off x="5866946" y="2568575"/>
            <a:ext cx="2838450" cy="2533650"/>
          </a:xfrm>
          <a:prstGeom prst="rect">
            <a:avLst/>
          </a:prstGeom>
        </p:spPr>
      </p:pic>
      <p:sp>
        <p:nvSpPr>
          <p:cNvPr id="6" name="Rectangle 5"/>
          <p:cNvSpPr/>
          <p:nvPr/>
        </p:nvSpPr>
        <p:spPr>
          <a:xfrm>
            <a:off x="188686" y="1316742"/>
            <a:ext cx="5805714" cy="5632311"/>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From the abstraction protocol layer, </a:t>
            </a:r>
            <a:r>
              <a:rPr lang="en-US" sz="2400" dirty="0" err="1">
                <a:latin typeface="Times New Roman" panose="02020603050405020304" pitchFamily="18" charset="0"/>
                <a:cs typeface="Times New Roman" panose="02020603050405020304" pitchFamily="18" charset="0"/>
              </a:rPr>
              <a:t>CoAP</a:t>
            </a:r>
            <a:r>
              <a:rPr lang="en-US" sz="2400" dirty="0">
                <a:latin typeface="Times New Roman" panose="02020603050405020304" pitchFamily="18" charset="0"/>
                <a:cs typeface="Times New Roman" panose="02020603050405020304" pitchFamily="18" charset="0"/>
              </a:rPr>
              <a:t> can be represented as:</a:t>
            </a:r>
            <a:endParaRPr lang="en-US" sz="2400" dirty="0">
              <a:solidFill>
                <a:srgbClr val="222635"/>
              </a:solidFill>
              <a:latin typeface="Times New Roman" panose="02020603050405020304" pitchFamily="18" charset="0"/>
              <a:cs typeface="Times New Roman" panose="02020603050405020304" pitchFamily="18" charset="0"/>
            </a:endParaRPr>
          </a:p>
          <a:p>
            <a:r>
              <a:rPr lang="en-US" sz="2400" dirty="0" smtClean="0">
                <a:solidFill>
                  <a:srgbClr val="222635"/>
                </a:solidFill>
                <a:latin typeface="Times New Roman" panose="02020603050405020304" pitchFamily="18" charset="0"/>
                <a:cs typeface="Times New Roman" panose="02020603050405020304" pitchFamily="18" charset="0"/>
              </a:rPr>
              <a:t>As </a:t>
            </a:r>
            <a:r>
              <a:rPr lang="en-US" sz="2400" dirty="0">
                <a:solidFill>
                  <a:srgbClr val="222635"/>
                </a:solidFill>
                <a:latin typeface="Times New Roman" panose="02020603050405020304" pitchFamily="18" charset="0"/>
                <a:cs typeface="Times New Roman" panose="02020603050405020304" pitchFamily="18" charset="0"/>
              </a:rPr>
              <a:t>you can see there are two different layers that make </a:t>
            </a:r>
            <a:r>
              <a:rPr lang="en-US" sz="2400" dirty="0" err="1">
                <a:solidFill>
                  <a:srgbClr val="222635"/>
                </a:solidFill>
                <a:latin typeface="Times New Roman" panose="02020603050405020304" pitchFamily="18" charset="0"/>
                <a:cs typeface="Times New Roman" panose="02020603050405020304" pitchFamily="18" charset="0"/>
              </a:rPr>
              <a:t>CoAp</a:t>
            </a:r>
            <a:r>
              <a:rPr lang="en-US" sz="2400" dirty="0">
                <a:solidFill>
                  <a:srgbClr val="222635"/>
                </a:solidFill>
                <a:latin typeface="Times New Roman" panose="02020603050405020304" pitchFamily="18" charset="0"/>
                <a:cs typeface="Times New Roman" panose="02020603050405020304" pitchFamily="18" charset="0"/>
              </a:rPr>
              <a:t> protocol: </a:t>
            </a:r>
            <a:endParaRPr lang="en-US" sz="2400" dirty="0" smtClean="0">
              <a:solidFill>
                <a:srgbClr val="222635"/>
              </a:solidFill>
              <a:latin typeface="Times New Roman" panose="02020603050405020304" pitchFamily="18" charset="0"/>
              <a:cs typeface="Times New Roman" panose="02020603050405020304" pitchFamily="18" charset="0"/>
            </a:endParaRPr>
          </a:p>
          <a:p>
            <a:r>
              <a:rPr lang="en-US" sz="2400" dirty="0" smtClean="0">
                <a:solidFill>
                  <a:srgbClr val="222635"/>
                </a:solidFill>
                <a:latin typeface="Times New Roman" panose="02020603050405020304" pitchFamily="18" charset="0"/>
                <a:cs typeface="Times New Roman" panose="02020603050405020304" pitchFamily="18" charset="0"/>
              </a:rPr>
              <a:t>Messages </a:t>
            </a:r>
            <a:r>
              <a:rPr lang="en-US" sz="2400" dirty="0">
                <a:solidFill>
                  <a:srgbClr val="222635"/>
                </a:solidFill>
                <a:latin typeface="Times New Roman" panose="02020603050405020304" pitchFamily="18" charset="0"/>
                <a:cs typeface="Times New Roman" panose="02020603050405020304" pitchFamily="18" charset="0"/>
              </a:rPr>
              <a:t>and Request/Response. The Messages layer deals with UDP and with asynchronous messages. The Request/Response layer manages request/response interaction based on request/response messages.</a:t>
            </a:r>
          </a:p>
          <a:p>
            <a:r>
              <a:rPr lang="en-US" sz="2400" dirty="0" err="1">
                <a:solidFill>
                  <a:srgbClr val="222635"/>
                </a:solidFill>
                <a:latin typeface="Times New Roman" panose="02020603050405020304" pitchFamily="18" charset="0"/>
                <a:cs typeface="Times New Roman" panose="02020603050405020304" pitchFamily="18" charset="0"/>
              </a:rPr>
              <a:t>CoAP</a:t>
            </a:r>
            <a:r>
              <a:rPr lang="en-US" sz="2400" dirty="0">
                <a:solidFill>
                  <a:srgbClr val="222635"/>
                </a:solidFill>
                <a:latin typeface="Times New Roman" panose="02020603050405020304" pitchFamily="18" charset="0"/>
                <a:cs typeface="Times New Roman" panose="02020603050405020304" pitchFamily="18" charset="0"/>
              </a:rPr>
              <a:t> supports four different message types:</a:t>
            </a:r>
          </a:p>
          <a:p>
            <a:pPr>
              <a:buFont typeface="Arial" panose="020B0604020202020204" pitchFamily="34" charset="0"/>
              <a:buChar char="•"/>
            </a:pPr>
            <a:r>
              <a:rPr lang="en-US" sz="2400" dirty="0">
                <a:solidFill>
                  <a:srgbClr val="222635"/>
                </a:solidFill>
                <a:latin typeface="Times New Roman" panose="02020603050405020304" pitchFamily="18" charset="0"/>
                <a:cs typeface="Times New Roman" panose="02020603050405020304" pitchFamily="18" charset="0"/>
              </a:rPr>
              <a:t>Confirmable</a:t>
            </a:r>
          </a:p>
          <a:p>
            <a:pPr>
              <a:buFont typeface="Arial" panose="020B0604020202020204" pitchFamily="34" charset="0"/>
              <a:buChar char="•"/>
            </a:pPr>
            <a:r>
              <a:rPr lang="en-US" sz="2400" dirty="0">
                <a:solidFill>
                  <a:srgbClr val="222635"/>
                </a:solidFill>
                <a:latin typeface="Times New Roman" panose="02020603050405020304" pitchFamily="18" charset="0"/>
                <a:cs typeface="Times New Roman" panose="02020603050405020304" pitchFamily="18" charset="0"/>
              </a:rPr>
              <a:t>Non-confirmable</a:t>
            </a:r>
          </a:p>
          <a:p>
            <a:pPr>
              <a:buFont typeface="Arial" panose="020B0604020202020204" pitchFamily="34" charset="0"/>
              <a:buChar char="•"/>
            </a:pPr>
            <a:r>
              <a:rPr lang="en-US" sz="2400" dirty="0">
                <a:solidFill>
                  <a:srgbClr val="222635"/>
                </a:solidFill>
                <a:latin typeface="Times New Roman" panose="02020603050405020304" pitchFamily="18" charset="0"/>
                <a:cs typeface="Times New Roman" panose="02020603050405020304" pitchFamily="18" charset="0"/>
              </a:rPr>
              <a:t>Acknowledgment</a:t>
            </a:r>
          </a:p>
          <a:p>
            <a:pPr>
              <a:buFont typeface="Arial" panose="020B0604020202020204" pitchFamily="34" charset="0"/>
              <a:buChar char="•"/>
            </a:pPr>
            <a:r>
              <a:rPr lang="en-US" sz="2400" dirty="0">
                <a:solidFill>
                  <a:srgbClr val="222635"/>
                </a:solidFill>
                <a:latin typeface="Times New Roman" panose="02020603050405020304" pitchFamily="18" charset="0"/>
                <a:cs typeface="Times New Roman" panose="02020603050405020304" pitchFamily="18" charset="0"/>
              </a:rPr>
              <a:t>Reset</a:t>
            </a:r>
            <a:endParaRPr lang="en-US" sz="2400" b="0" i="0" dirty="0">
              <a:solidFill>
                <a:srgbClr val="222635"/>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49693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CoAP</a:t>
            </a:r>
            <a:r>
              <a:rPr lang="en-US" b="1" dirty="0"/>
              <a:t> Protocol: Step-by-Step Guide</a:t>
            </a:r>
          </a:p>
        </p:txBody>
      </p:sp>
      <p:sp>
        <p:nvSpPr>
          <p:cNvPr id="6" name="Rectangle 5"/>
          <p:cNvSpPr/>
          <p:nvPr/>
        </p:nvSpPr>
        <p:spPr>
          <a:xfrm>
            <a:off x="188685" y="1316742"/>
            <a:ext cx="8824685" cy="4401205"/>
          </a:xfrm>
          <a:prstGeom prst="rect">
            <a:avLst/>
          </a:prstGeom>
        </p:spPr>
        <p:txBody>
          <a:bodyPr wrap="square">
            <a:spAutoFit/>
          </a:bodyPr>
          <a:lstStyle/>
          <a:p>
            <a:pPr algn="just"/>
            <a:r>
              <a:rPr lang="en-US" sz="2800" dirty="0" err="1">
                <a:latin typeface="Times New Roman" panose="02020603050405020304" pitchFamily="18" charset="0"/>
                <a:cs typeface="Times New Roman" panose="02020603050405020304" pitchFamily="18" charset="0"/>
              </a:rPr>
              <a:t>CoAp</a:t>
            </a:r>
            <a:r>
              <a:rPr lang="en-US" sz="2800" dirty="0">
                <a:latin typeface="Times New Roman" panose="02020603050405020304" pitchFamily="18" charset="0"/>
                <a:cs typeface="Times New Roman" panose="02020603050405020304" pitchFamily="18" charset="0"/>
              </a:rPr>
              <a:t> protocol, structure is useful to define some terms that we will use later:</a:t>
            </a:r>
          </a:p>
          <a:p>
            <a:pPr algn="just"/>
            <a:r>
              <a:rPr lang="en-US" sz="2800" b="1" dirty="0">
                <a:latin typeface="Times New Roman" panose="02020603050405020304" pitchFamily="18" charset="0"/>
                <a:cs typeface="Times New Roman" panose="02020603050405020304" pitchFamily="18" charset="0"/>
              </a:rPr>
              <a:t>Endpoint</a:t>
            </a:r>
            <a:r>
              <a:rPr lang="en-US" sz="2800" dirty="0">
                <a:latin typeface="Times New Roman" panose="02020603050405020304" pitchFamily="18" charset="0"/>
                <a:cs typeface="Times New Roman" panose="02020603050405020304" pitchFamily="18" charset="0"/>
              </a:rPr>
              <a:t>: An entity that participates in the </a:t>
            </a:r>
            <a:r>
              <a:rPr lang="en-US" sz="2800" dirty="0" err="1">
                <a:latin typeface="Times New Roman" panose="02020603050405020304" pitchFamily="18" charset="0"/>
                <a:cs typeface="Times New Roman" panose="02020603050405020304" pitchFamily="18" charset="0"/>
              </a:rPr>
              <a:t>CoAP</a:t>
            </a:r>
            <a:r>
              <a:rPr lang="en-US" sz="2800" dirty="0">
                <a:latin typeface="Times New Roman" panose="02020603050405020304" pitchFamily="18" charset="0"/>
                <a:cs typeface="Times New Roman" panose="02020603050405020304" pitchFamily="18" charset="0"/>
              </a:rPr>
              <a:t> protocol. Usually, an Endpoint is identified with a host</a:t>
            </a:r>
          </a:p>
          <a:p>
            <a:pPr algn="just"/>
            <a:r>
              <a:rPr lang="en-US" sz="2800" b="1" dirty="0">
                <a:latin typeface="Times New Roman" panose="02020603050405020304" pitchFamily="18" charset="0"/>
                <a:cs typeface="Times New Roman" panose="02020603050405020304" pitchFamily="18" charset="0"/>
              </a:rPr>
              <a:t>Sender</a:t>
            </a:r>
            <a:r>
              <a:rPr lang="en-US" sz="2800" dirty="0">
                <a:latin typeface="Times New Roman" panose="02020603050405020304" pitchFamily="18" charset="0"/>
                <a:cs typeface="Times New Roman" panose="02020603050405020304" pitchFamily="18" charset="0"/>
              </a:rPr>
              <a:t>: The entity that sends a message</a:t>
            </a:r>
          </a:p>
          <a:p>
            <a:pPr algn="just"/>
            <a:r>
              <a:rPr lang="en-US" sz="2800" b="1" dirty="0">
                <a:latin typeface="Times New Roman" panose="02020603050405020304" pitchFamily="18" charset="0"/>
                <a:cs typeface="Times New Roman" panose="02020603050405020304" pitchFamily="18" charset="0"/>
              </a:rPr>
              <a:t>Recipient</a:t>
            </a:r>
            <a:r>
              <a:rPr lang="en-US" sz="2800" dirty="0">
                <a:latin typeface="Times New Roman" panose="02020603050405020304" pitchFamily="18" charset="0"/>
                <a:cs typeface="Times New Roman" panose="02020603050405020304" pitchFamily="18" charset="0"/>
              </a:rPr>
              <a:t>: The destination of a message</a:t>
            </a:r>
          </a:p>
          <a:p>
            <a:pPr algn="just"/>
            <a:r>
              <a:rPr lang="en-US" sz="2800" b="1" dirty="0">
                <a:latin typeface="Times New Roman" panose="02020603050405020304" pitchFamily="18" charset="0"/>
                <a:cs typeface="Times New Roman" panose="02020603050405020304" pitchFamily="18" charset="0"/>
              </a:rPr>
              <a:t>Client</a:t>
            </a:r>
            <a:r>
              <a:rPr lang="en-US" sz="2800" dirty="0">
                <a:latin typeface="Times New Roman" panose="02020603050405020304" pitchFamily="18" charset="0"/>
                <a:cs typeface="Times New Roman" panose="02020603050405020304" pitchFamily="18" charset="0"/>
              </a:rPr>
              <a:t>: The entity that sends a request and the destination of the response</a:t>
            </a:r>
          </a:p>
          <a:p>
            <a:pPr algn="just"/>
            <a:r>
              <a:rPr lang="en-US" sz="2800" b="1" dirty="0">
                <a:latin typeface="Times New Roman" panose="02020603050405020304" pitchFamily="18" charset="0"/>
                <a:cs typeface="Times New Roman" panose="02020603050405020304" pitchFamily="18" charset="0"/>
              </a:rPr>
              <a:t>Server</a:t>
            </a:r>
            <a:r>
              <a:rPr lang="en-US" sz="2800" dirty="0">
                <a:latin typeface="Times New Roman" panose="02020603050405020304" pitchFamily="18" charset="0"/>
                <a:cs typeface="Times New Roman" panose="02020603050405020304" pitchFamily="18" charset="0"/>
              </a:rPr>
              <a:t>: The entity that receives a request from a client and sends back a response to the client</a:t>
            </a:r>
          </a:p>
        </p:txBody>
      </p:sp>
    </p:spTree>
    <p:extLst>
      <p:ext uri="{BB962C8B-B14F-4D97-AF65-F5344CB8AC3E}">
        <p14:creationId xmlns:p14="http://schemas.microsoft.com/office/powerpoint/2010/main" val="12096634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CoAP</a:t>
            </a:r>
            <a:r>
              <a:rPr lang="en-US" b="1" dirty="0"/>
              <a:t> Protocol: Step-by-Step Guide</a:t>
            </a:r>
          </a:p>
        </p:txBody>
      </p:sp>
      <p:sp>
        <p:nvSpPr>
          <p:cNvPr id="6" name="Rectangle 5"/>
          <p:cNvSpPr/>
          <p:nvPr/>
        </p:nvSpPr>
        <p:spPr>
          <a:xfrm>
            <a:off x="188685" y="1316742"/>
            <a:ext cx="8824685" cy="5262979"/>
          </a:xfrm>
          <a:prstGeom prst="rect">
            <a:avLst/>
          </a:prstGeom>
        </p:spPr>
        <p:txBody>
          <a:bodyPr wrap="square">
            <a:spAutoFit/>
          </a:bodyPr>
          <a:lstStyle/>
          <a:p>
            <a:pPr algn="just"/>
            <a:r>
              <a:rPr lang="en-US" sz="2800" dirty="0" err="1"/>
              <a:t>CoAP</a:t>
            </a:r>
            <a:r>
              <a:rPr lang="en-US" sz="2800" dirty="0"/>
              <a:t> protocol uses two kinds of messages:</a:t>
            </a:r>
          </a:p>
          <a:p>
            <a:pPr marL="457200" indent="-457200" algn="just">
              <a:buFont typeface="Arial" panose="020B0604020202020204" pitchFamily="34" charset="0"/>
              <a:buChar char="•"/>
            </a:pPr>
            <a:r>
              <a:rPr lang="en-US" sz="2800" b="1" dirty="0"/>
              <a:t>Confirmable message</a:t>
            </a:r>
          </a:p>
          <a:p>
            <a:pPr marL="457200" indent="-457200" algn="just">
              <a:buFont typeface="Arial" panose="020B0604020202020204" pitchFamily="34" charset="0"/>
              <a:buChar char="•"/>
            </a:pPr>
            <a:r>
              <a:rPr lang="en-US" sz="2800" b="1" dirty="0"/>
              <a:t>Non-confirmable message</a:t>
            </a:r>
          </a:p>
          <a:p>
            <a:pPr algn="just"/>
            <a:r>
              <a:rPr lang="en-US" sz="2800" dirty="0"/>
              <a:t>A confirmable message is a reliable message. When exchanging messages between two endpoints, these messages can be reliable. In </a:t>
            </a:r>
            <a:r>
              <a:rPr lang="en-US" sz="2800" dirty="0" err="1"/>
              <a:t>CoAP</a:t>
            </a:r>
            <a:r>
              <a:rPr lang="en-US" sz="2800" dirty="0"/>
              <a:t>, a reliable message is obtained using a Confirmable message (CON). Using this kind of message, the client can be sure that the message will arrive at the server. A Confirmable message is sent again and again until the other party sends an acknowledge message (ACK). The ACK message contains the same ID of the confirmable message (CON).</a:t>
            </a:r>
          </a:p>
        </p:txBody>
      </p:sp>
    </p:spTree>
    <p:extLst>
      <p:ext uri="{BB962C8B-B14F-4D97-AF65-F5344CB8AC3E}">
        <p14:creationId xmlns:p14="http://schemas.microsoft.com/office/powerpoint/2010/main" val="26263169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CoAP</a:t>
            </a:r>
            <a:r>
              <a:rPr lang="en-US" b="1" dirty="0"/>
              <a:t> Protocol: Step-by-Step Guide</a:t>
            </a:r>
          </a:p>
        </p:txBody>
      </p:sp>
      <p:sp>
        <p:nvSpPr>
          <p:cNvPr id="6" name="Rectangle 5"/>
          <p:cNvSpPr/>
          <p:nvPr/>
        </p:nvSpPr>
        <p:spPr>
          <a:xfrm>
            <a:off x="188685" y="1316742"/>
            <a:ext cx="8824685" cy="523220"/>
          </a:xfrm>
          <a:prstGeom prst="rect">
            <a:avLst/>
          </a:prstGeom>
        </p:spPr>
        <p:txBody>
          <a:bodyPr wrap="square">
            <a:spAutoFit/>
          </a:bodyPr>
          <a:lstStyle/>
          <a:p>
            <a:pPr marL="457200" indent="-457200" algn="just">
              <a:buFont typeface="Arial" panose="020B0604020202020204" pitchFamily="34" charset="0"/>
              <a:buChar char="•"/>
            </a:pPr>
            <a:r>
              <a:rPr lang="en-US" sz="2800" b="1" dirty="0" smtClean="0"/>
              <a:t>Confirmable message</a:t>
            </a:r>
            <a:endParaRPr lang="en-US" sz="2800" dirty="0"/>
          </a:p>
        </p:txBody>
      </p:sp>
      <p:pic>
        <p:nvPicPr>
          <p:cNvPr id="4" name="Picture 3"/>
          <p:cNvPicPr>
            <a:picLocks noChangeAspect="1"/>
          </p:cNvPicPr>
          <p:nvPr/>
        </p:nvPicPr>
        <p:blipFill>
          <a:blip r:embed="rId2"/>
          <a:stretch>
            <a:fillRect/>
          </a:stretch>
        </p:blipFill>
        <p:spPr>
          <a:xfrm>
            <a:off x="515938" y="2270849"/>
            <a:ext cx="3702298" cy="2550205"/>
          </a:xfrm>
          <a:prstGeom prst="rect">
            <a:avLst/>
          </a:prstGeom>
        </p:spPr>
      </p:pic>
      <p:sp>
        <p:nvSpPr>
          <p:cNvPr id="5" name="Rectangle 4"/>
          <p:cNvSpPr/>
          <p:nvPr/>
        </p:nvSpPr>
        <p:spPr>
          <a:xfrm>
            <a:off x="4811486" y="5078550"/>
            <a:ext cx="4572000" cy="1200329"/>
          </a:xfrm>
          <a:prstGeom prst="rect">
            <a:avLst/>
          </a:prstGeom>
        </p:spPr>
        <p:txBody>
          <a:bodyPr>
            <a:spAutoFit/>
          </a:bodyPr>
          <a:lstStyle/>
          <a:p>
            <a:r>
              <a:rPr lang="en-US" dirty="0">
                <a:solidFill>
                  <a:srgbClr val="222635"/>
                </a:solidFill>
                <a:latin typeface="Cambria" panose="02040503050406030204" pitchFamily="18" charset="0"/>
              </a:rPr>
              <a:t>If the server has troubles managing the incoming request, it can send back a Rest message (RST) instead of the Acknowledge message (ACK):</a:t>
            </a:r>
            <a:endParaRPr lang="en-US" dirty="0"/>
          </a:p>
        </p:txBody>
      </p:sp>
      <p:pic>
        <p:nvPicPr>
          <p:cNvPr id="7" name="Picture 6"/>
          <p:cNvPicPr>
            <a:picLocks noChangeAspect="1"/>
          </p:cNvPicPr>
          <p:nvPr/>
        </p:nvPicPr>
        <p:blipFill>
          <a:blip r:embed="rId3"/>
          <a:stretch>
            <a:fillRect/>
          </a:stretch>
        </p:blipFill>
        <p:spPr>
          <a:xfrm>
            <a:off x="4978400" y="2168456"/>
            <a:ext cx="4034970" cy="2766276"/>
          </a:xfrm>
          <a:prstGeom prst="rect">
            <a:avLst/>
          </a:prstGeom>
        </p:spPr>
      </p:pic>
    </p:spTree>
    <p:extLst>
      <p:ext uri="{BB962C8B-B14F-4D97-AF65-F5344CB8AC3E}">
        <p14:creationId xmlns:p14="http://schemas.microsoft.com/office/powerpoint/2010/main" val="12216980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CoAP</a:t>
            </a:r>
            <a:r>
              <a:rPr lang="en-US" b="1" dirty="0"/>
              <a:t> Protocol: Step-by-Step Guide</a:t>
            </a:r>
          </a:p>
        </p:txBody>
      </p:sp>
      <p:sp>
        <p:nvSpPr>
          <p:cNvPr id="6" name="Rectangle 5"/>
          <p:cNvSpPr/>
          <p:nvPr/>
        </p:nvSpPr>
        <p:spPr>
          <a:xfrm>
            <a:off x="188685" y="1316742"/>
            <a:ext cx="8824685" cy="2893100"/>
          </a:xfrm>
          <a:prstGeom prst="rect">
            <a:avLst/>
          </a:prstGeom>
        </p:spPr>
        <p:txBody>
          <a:bodyPr wrap="square">
            <a:spAutoFit/>
          </a:bodyPr>
          <a:lstStyle/>
          <a:p>
            <a:r>
              <a:rPr lang="en-US" sz="2600" dirty="0" smtClean="0"/>
              <a:t>Non-confirmable </a:t>
            </a:r>
            <a:r>
              <a:rPr lang="en-US" sz="2600" dirty="0"/>
              <a:t>(NON) messages. </a:t>
            </a:r>
            <a:endParaRPr lang="en-US" sz="2600" dirty="0" smtClean="0"/>
          </a:p>
          <a:p>
            <a:r>
              <a:rPr lang="en-US" sz="2600" dirty="0" smtClean="0"/>
              <a:t>These </a:t>
            </a:r>
            <a:r>
              <a:rPr lang="en-US" sz="2600" dirty="0"/>
              <a:t>are messages that don’t require an Acknowledge by the server. They are unreliable messages or in other words messages that do not contain critical information that must be delivered to the server. To this category belongs messages that contain values read from sensors.</a:t>
            </a:r>
          </a:p>
          <a:p>
            <a:r>
              <a:rPr lang="en-US" sz="2600" dirty="0"/>
              <a:t>Even if these messages are unreliable, they have a unique ID.</a:t>
            </a:r>
          </a:p>
        </p:txBody>
      </p:sp>
      <p:pic>
        <p:nvPicPr>
          <p:cNvPr id="3" name="Picture 2"/>
          <p:cNvPicPr>
            <a:picLocks noChangeAspect="1"/>
          </p:cNvPicPr>
          <p:nvPr/>
        </p:nvPicPr>
        <p:blipFill>
          <a:blip r:embed="rId2"/>
          <a:stretch>
            <a:fillRect/>
          </a:stretch>
        </p:blipFill>
        <p:spPr>
          <a:xfrm>
            <a:off x="333827" y="4209842"/>
            <a:ext cx="3773714" cy="2570501"/>
          </a:xfrm>
          <a:prstGeom prst="rect">
            <a:avLst/>
          </a:prstGeom>
        </p:spPr>
      </p:pic>
      <p:sp>
        <p:nvSpPr>
          <p:cNvPr id="4" name="Rectangle 3"/>
          <p:cNvSpPr/>
          <p:nvPr/>
        </p:nvSpPr>
        <p:spPr>
          <a:xfrm>
            <a:off x="4252683" y="4422794"/>
            <a:ext cx="4572000" cy="923330"/>
          </a:xfrm>
          <a:prstGeom prst="rect">
            <a:avLst/>
          </a:prstGeom>
        </p:spPr>
        <p:txBody>
          <a:bodyPr>
            <a:spAutoFit/>
          </a:bodyPr>
          <a:lstStyle/>
          <a:p>
            <a:r>
              <a:rPr lang="en-US" dirty="0" err="1">
                <a:solidFill>
                  <a:srgbClr val="222635"/>
                </a:solidFill>
                <a:latin typeface="Cambria" panose="02040503050406030204" pitchFamily="18" charset="0"/>
              </a:rPr>
              <a:t>CoAP</a:t>
            </a:r>
            <a:r>
              <a:rPr lang="en-US" dirty="0">
                <a:solidFill>
                  <a:srgbClr val="222635"/>
                </a:solidFill>
                <a:latin typeface="Cambria" panose="02040503050406030204" pitchFamily="18" charset="0"/>
              </a:rPr>
              <a:t> message, there is a Token. The Token is different from the Message-ID and it is used to match the request and the response</a:t>
            </a:r>
            <a:r>
              <a:rPr lang="en-US" dirty="0" smtClean="0">
                <a:solidFill>
                  <a:srgbClr val="222635"/>
                </a:solidFill>
                <a:latin typeface="Cambria" panose="02040503050406030204" pitchFamily="18" charset="0"/>
              </a:rPr>
              <a:t>.</a:t>
            </a:r>
            <a:endParaRPr lang="en-US" dirty="0">
              <a:solidFill>
                <a:srgbClr val="222635"/>
              </a:solidFill>
              <a:latin typeface="Cambria" panose="02040503050406030204" pitchFamily="18" charset="0"/>
            </a:endParaRPr>
          </a:p>
        </p:txBody>
      </p:sp>
    </p:spTree>
    <p:extLst>
      <p:ext uri="{BB962C8B-B14F-4D97-AF65-F5344CB8AC3E}">
        <p14:creationId xmlns:p14="http://schemas.microsoft.com/office/powerpoint/2010/main" val="37147845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CoAP</a:t>
            </a:r>
            <a:r>
              <a:rPr lang="en-US" b="1" dirty="0"/>
              <a:t> Protocol: Step-by-Step Guide</a:t>
            </a:r>
          </a:p>
        </p:txBody>
      </p:sp>
      <p:sp>
        <p:nvSpPr>
          <p:cNvPr id="3" name="Rectangle 2"/>
          <p:cNvSpPr/>
          <p:nvPr/>
        </p:nvSpPr>
        <p:spPr>
          <a:xfrm>
            <a:off x="268514" y="1476552"/>
            <a:ext cx="3141436" cy="3693319"/>
          </a:xfrm>
          <a:prstGeom prst="rect">
            <a:avLst/>
          </a:prstGeom>
        </p:spPr>
        <p:txBody>
          <a:bodyPr wrap="square">
            <a:spAutoFit/>
          </a:bodyPr>
          <a:lstStyle/>
          <a:p>
            <a:pPr algn="just"/>
            <a:r>
              <a:rPr lang="en-US" dirty="0">
                <a:solidFill>
                  <a:srgbClr val="222635"/>
                </a:solidFill>
                <a:latin typeface="Cambria" panose="02040503050406030204" pitchFamily="18" charset="0"/>
              </a:rPr>
              <a:t>If the server can’t answer to the request coming from the client immediately, then it sends an Acknowledge message with an empty response. As soon as the response is available, then the server sends a new Confirmable message to the client containing the response. At this point, the client sends back an Acknowledge message:</a:t>
            </a:r>
            <a:endParaRPr lang="en-US" dirty="0"/>
          </a:p>
        </p:txBody>
      </p:sp>
      <p:pic>
        <p:nvPicPr>
          <p:cNvPr id="9" name="Picture 8"/>
          <p:cNvPicPr>
            <a:picLocks noChangeAspect="1"/>
          </p:cNvPicPr>
          <p:nvPr/>
        </p:nvPicPr>
        <p:blipFill>
          <a:blip r:embed="rId2"/>
          <a:stretch>
            <a:fillRect/>
          </a:stretch>
        </p:blipFill>
        <p:spPr>
          <a:xfrm>
            <a:off x="3409950" y="1690689"/>
            <a:ext cx="5734050" cy="4762500"/>
          </a:xfrm>
          <a:prstGeom prst="rect">
            <a:avLst/>
          </a:prstGeom>
        </p:spPr>
      </p:pic>
      <p:sp>
        <p:nvSpPr>
          <p:cNvPr id="10" name="Rectangle 9"/>
          <p:cNvSpPr/>
          <p:nvPr/>
        </p:nvSpPr>
        <p:spPr>
          <a:xfrm>
            <a:off x="297089" y="5088907"/>
            <a:ext cx="4572000" cy="1200329"/>
          </a:xfrm>
          <a:prstGeom prst="rect">
            <a:avLst/>
          </a:prstGeom>
        </p:spPr>
        <p:txBody>
          <a:bodyPr>
            <a:spAutoFit/>
          </a:bodyPr>
          <a:lstStyle/>
          <a:p>
            <a:r>
              <a:rPr lang="en-US" dirty="0">
                <a:solidFill>
                  <a:srgbClr val="222635"/>
                </a:solidFill>
                <a:latin typeface="Cambria" panose="02040503050406030204" pitchFamily="18" charset="0"/>
              </a:rPr>
              <a:t>If the request coming from the client is carried using a NON-confirmable message, then the server answer using a NON-confirmable message.</a:t>
            </a:r>
            <a:endParaRPr lang="en-US" dirty="0"/>
          </a:p>
        </p:txBody>
      </p:sp>
    </p:spTree>
    <p:extLst>
      <p:ext uri="{BB962C8B-B14F-4D97-AF65-F5344CB8AC3E}">
        <p14:creationId xmlns:p14="http://schemas.microsoft.com/office/powerpoint/2010/main" val="2089695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b="1" dirty="0" smtClean="0"/>
              <a:t>Message Queuing Telemetry Transport (MQTT)</a:t>
            </a:r>
            <a:endParaRPr lang="en-US" dirty="0"/>
          </a:p>
        </p:txBody>
      </p:sp>
      <p:sp>
        <p:nvSpPr>
          <p:cNvPr id="3" name="Content Placeholder 2"/>
          <p:cNvSpPr>
            <a:spLocks noGrp="1"/>
          </p:cNvSpPr>
          <p:nvPr>
            <p:ph idx="1"/>
          </p:nvPr>
        </p:nvSpPr>
        <p:spPr>
          <a:xfrm>
            <a:off x="457200" y="1371600"/>
            <a:ext cx="8229600" cy="5486400"/>
          </a:xfrm>
        </p:spPr>
        <p:txBody>
          <a:bodyPr>
            <a:normAutofit/>
          </a:bodyPr>
          <a:lstStyle/>
          <a:p>
            <a:pPr algn="just"/>
            <a:r>
              <a:rPr lang="en-US" dirty="0" smtClean="0"/>
              <a:t>A </a:t>
            </a:r>
            <a:r>
              <a:rPr lang="en-US" dirty="0" smtClean="0">
                <a:solidFill>
                  <a:srgbClr val="FF0000"/>
                </a:solidFill>
              </a:rPr>
              <a:t>reliable, lightweight, and cost-effective </a:t>
            </a:r>
            <a:r>
              <a:rPr lang="en-US" dirty="0" smtClean="0"/>
              <a:t>protocol to monitor and control a large number of sensors and their data from a central server location, as typically used by the oil and gas industries.</a:t>
            </a:r>
          </a:p>
          <a:p>
            <a:pPr algn="just"/>
            <a:r>
              <a:rPr lang="en-US" dirty="0" smtClean="0"/>
              <a:t>Standardized by the Organization for the Advancement of Structured Information Standards (</a:t>
            </a:r>
            <a:r>
              <a:rPr lang="en-US" b="1" dirty="0" smtClean="0"/>
              <a:t>OASIS</a:t>
            </a:r>
            <a:r>
              <a:rPr lang="en-US" dirty="0" smtClean="0"/>
              <a:t>).</a:t>
            </a:r>
          </a:p>
          <a:p>
            <a:pPr algn="just"/>
            <a:r>
              <a:rPr lang="en-US" dirty="0" smtClean="0"/>
              <a:t>Considering the </a:t>
            </a:r>
            <a:r>
              <a:rPr lang="en-US" b="1" dirty="0" smtClean="0"/>
              <a:t>harsh environments in the oil and gas industries</a:t>
            </a:r>
            <a:r>
              <a:rPr lang="en-US" dirty="0" smtClean="0"/>
              <a:t>, an </a:t>
            </a:r>
            <a:r>
              <a:rPr lang="en-US" b="1" dirty="0" smtClean="0">
                <a:solidFill>
                  <a:srgbClr val="FF0000"/>
                </a:solidFill>
              </a:rPr>
              <a:t>extremely simple protocol with only a few options was designed</a:t>
            </a:r>
            <a:r>
              <a:rPr lang="en-US" dirty="0" smtClean="0"/>
              <a:t>, with considerations for </a:t>
            </a:r>
            <a:r>
              <a:rPr lang="en-US" b="1" dirty="0" smtClean="0">
                <a:solidFill>
                  <a:srgbClr val="C00000"/>
                </a:solidFill>
              </a:rPr>
              <a:t>constrained nodes, unreliable WAN backhaul communications, and bandwidth constraints with variable latencies</a:t>
            </a:r>
            <a:r>
              <a:rPr lang="en-US" dirty="0" smtClean="0"/>
              <a:t>.</a:t>
            </a:r>
            <a:endParaRPr lang="en-US" dirty="0"/>
          </a:p>
        </p:txBody>
      </p:sp>
    </p:spTree>
    <p:extLst>
      <p:ext uri="{BB962C8B-B14F-4D97-AF65-F5344CB8AC3E}">
        <p14:creationId xmlns:p14="http://schemas.microsoft.com/office/powerpoint/2010/main" val="35952171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b="1" i="1" dirty="0" smtClean="0"/>
              <a:t>MQTT Publish/Subscribe Framework</a:t>
            </a:r>
            <a:endParaRPr lang="en-US" b="1" dirty="0"/>
          </a:p>
        </p:txBody>
      </p:sp>
      <p:sp>
        <p:nvSpPr>
          <p:cNvPr id="3" name="Content Placeholder 2"/>
          <p:cNvSpPr>
            <a:spLocks noGrp="1"/>
          </p:cNvSpPr>
          <p:nvPr>
            <p:ph idx="1"/>
          </p:nvPr>
        </p:nvSpPr>
        <p:spPr>
          <a:xfrm>
            <a:off x="457200" y="1143000"/>
            <a:ext cx="8229600" cy="4983163"/>
          </a:xfrm>
        </p:spPr>
        <p:txBody>
          <a:bodyPr/>
          <a:lstStyle/>
          <a:p>
            <a:endParaRPr lang="en-US" dirty="0"/>
          </a:p>
        </p:txBody>
      </p:sp>
      <p:pic>
        <p:nvPicPr>
          <p:cNvPr id="199682" name="Picture 2"/>
          <p:cNvPicPr>
            <a:picLocks noChangeAspect="1" noChangeArrowheads="1"/>
          </p:cNvPicPr>
          <p:nvPr/>
        </p:nvPicPr>
        <p:blipFill>
          <a:blip r:embed="rId2" cstate="print"/>
          <a:srcRect/>
          <a:stretch>
            <a:fillRect/>
          </a:stretch>
        </p:blipFill>
        <p:spPr bwMode="auto">
          <a:xfrm>
            <a:off x="3603466" y="1262742"/>
            <a:ext cx="4925687" cy="2256971"/>
          </a:xfrm>
          <a:prstGeom prst="rect">
            <a:avLst/>
          </a:prstGeom>
          <a:noFill/>
          <a:ln w="9525">
            <a:noFill/>
            <a:miter lim="800000"/>
            <a:headEnd/>
            <a:tailEnd/>
          </a:ln>
        </p:spPr>
      </p:pic>
      <p:sp>
        <p:nvSpPr>
          <p:cNvPr id="5" name="Rectangle 4"/>
          <p:cNvSpPr/>
          <p:nvPr/>
        </p:nvSpPr>
        <p:spPr>
          <a:xfrm>
            <a:off x="429125" y="1264186"/>
            <a:ext cx="3201439" cy="2862322"/>
          </a:xfrm>
          <a:prstGeom prst="rect">
            <a:avLst/>
          </a:prstGeom>
        </p:spPr>
        <p:txBody>
          <a:bodyPr wrap="square">
            <a:spAutoFit/>
          </a:bodyPr>
          <a:lstStyle/>
          <a:p>
            <a:pPr algn="just"/>
            <a:r>
              <a:rPr lang="en-US" b="1" i="0" dirty="0" smtClean="0">
                <a:solidFill>
                  <a:srgbClr val="333333"/>
                </a:solidFill>
                <a:effectLst/>
                <a:latin typeface="Times New Roman" panose="02020603050405020304" pitchFamily="18" charset="0"/>
                <a:cs typeface="Times New Roman" panose="02020603050405020304" pitchFamily="18" charset="0"/>
              </a:rPr>
              <a:t>Message: </a:t>
            </a:r>
          </a:p>
          <a:p>
            <a:pPr marL="342900" indent="-342900" algn="just">
              <a:buFont typeface="Arial" panose="020B0604020202020204" pitchFamily="34" charset="0"/>
              <a:buChar char="•"/>
            </a:pPr>
            <a:r>
              <a:rPr lang="en-US" b="0" i="0" dirty="0" smtClean="0">
                <a:solidFill>
                  <a:srgbClr val="333333"/>
                </a:solidFill>
                <a:effectLst/>
                <a:latin typeface="Times New Roman" panose="02020603050405020304" pitchFamily="18" charset="0"/>
                <a:cs typeface="Times New Roman" panose="02020603050405020304" pitchFamily="18" charset="0"/>
              </a:rPr>
              <a:t>When the message is transmitted over the network, then the message contains the following parameters:</a:t>
            </a:r>
          </a:p>
          <a:p>
            <a:pPr lvl="1" algn="just">
              <a:buFont typeface="+mj-lt"/>
              <a:buAutoNum type="arabicPeriod"/>
            </a:pPr>
            <a:r>
              <a:rPr lang="en-US" b="1" i="0" dirty="0" smtClean="0">
                <a:solidFill>
                  <a:srgbClr val="000000"/>
                </a:solidFill>
                <a:effectLst/>
                <a:latin typeface="Times New Roman" panose="02020603050405020304" pitchFamily="18" charset="0"/>
                <a:cs typeface="Times New Roman" panose="02020603050405020304" pitchFamily="18" charset="0"/>
              </a:rPr>
              <a:t>Payload data</a:t>
            </a:r>
          </a:p>
          <a:p>
            <a:pPr lvl="1" algn="just">
              <a:buFont typeface="+mj-lt"/>
              <a:buAutoNum type="arabicPeriod"/>
            </a:pPr>
            <a:r>
              <a:rPr lang="en-US" b="1" i="0" dirty="0" smtClean="0">
                <a:solidFill>
                  <a:srgbClr val="000000"/>
                </a:solidFill>
                <a:effectLst/>
                <a:latin typeface="Times New Roman" panose="02020603050405020304" pitchFamily="18" charset="0"/>
                <a:cs typeface="Times New Roman" panose="02020603050405020304" pitchFamily="18" charset="0"/>
              </a:rPr>
              <a:t>Quality of Service (</a:t>
            </a:r>
            <a:r>
              <a:rPr lang="en-US" b="1" i="0" dirty="0" err="1" smtClean="0">
                <a:solidFill>
                  <a:srgbClr val="000000"/>
                </a:solidFill>
                <a:effectLst/>
                <a:latin typeface="Times New Roman" panose="02020603050405020304" pitchFamily="18" charset="0"/>
                <a:cs typeface="Times New Roman" panose="02020603050405020304" pitchFamily="18" charset="0"/>
              </a:rPr>
              <a:t>QoS</a:t>
            </a:r>
            <a:r>
              <a:rPr lang="en-US" b="1" i="0" dirty="0" smtClean="0">
                <a:solidFill>
                  <a:srgbClr val="000000"/>
                </a:solidFill>
                <a:effectLst/>
                <a:latin typeface="Times New Roman" panose="02020603050405020304" pitchFamily="18" charset="0"/>
                <a:cs typeface="Times New Roman" panose="02020603050405020304" pitchFamily="18" charset="0"/>
              </a:rPr>
              <a:t>)</a:t>
            </a:r>
          </a:p>
          <a:p>
            <a:pPr lvl="1" algn="just">
              <a:buFont typeface="+mj-lt"/>
              <a:buAutoNum type="arabicPeriod"/>
            </a:pPr>
            <a:r>
              <a:rPr lang="en-US" b="1" i="0" dirty="0" smtClean="0">
                <a:solidFill>
                  <a:srgbClr val="000000"/>
                </a:solidFill>
                <a:effectLst/>
                <a:latin typeface="Times New Roman" panose="02020603050405020304" pitchFamily="18" charset="0"/>
                <a:cs typeface="Times New Roman" panose="02020603050405020304" pitchFamily="18" charset="0"/>
              </a:rPr>
              <a:t>Collection of Properties</a:t>
            </a:r>
          </a:p>
          <a:p>
            <a:pPr lvl="1" algn="just">
              <a:buFont typeface="+mj-lt"/>
              <a:buAutoNum type="arabicPeriod"/>
            </a:pPr>
            <a:r>
              <a:rPr lang="en-US" b="1" i="0" dirty="0" smtClean="0">
                <a:solidFill>
                  <a:srgbClr val="000000"/>
                </a:solidFill>
                <a:effectLst/>
                <a:latin typeface="Times New Roman" panose="02020603050405020304" pitchFamily="18" charset="0"/>
                <a:cs typeface="Times New Roman" panose="02020603050405020304" pitchFamily="18" charset="0"/>
              </a:rPr>
              <a:t>Topic Name</a:t>
            </a:r>
            <a:endParaRPr lang="en-US" b="1" i="0" dirty="0">
              <a:solidFill>
                <a:srgbClr val="000000"/>
              </a:solidFill>
              <a:effectLst/>
              <a:latin typeface="Times New Roman" panose="02020603050405020304" pitchFamily="18" charset="0"/>
              <a:cs typeface="Times New Roman" panose="02020603050405020304" pitchFamily="18" charset="0"/>
            </a:endParaRPr>
          </a:p>
        </p:txBody>
      </p:sp>
      <p:sp>
        <p:nvSpPr>
          <p:cNvPr id="6" name="Rectangle 5"/>
          <p:cNvSpPr/>
          <p:nvPr/>
        </p:nvSpPr>
        <p:spPr>
          <a:xfrm>
            <a:off x="664144" y="4126508"/>
            <a:ext cx="8022656" cy="2308324"/>
          </a:xfrm>
          <a:prstGeom prst="rect">
            <a:avLst/>
          </a:prstGeom>
        </p:spPr>
        <p:txBody>
          <a:bodyPr wrap="square">
            <a:spAutoFit/>
          </a:bodyPr>
          <a:lstStyle/>
          <a:p>
            <a:pPr algn="just"/>
            <a:r>
              <a:rPr lang="en-US" sz="2400" b="0" i="0" dirty="0" smtClean="0">
                <a:solidFill>
                  <a:srgbClr val="333333"/>
                </a:solidFill>
                <a:effectLst/>
                <a:latin typeface="Times New Roman" panose="02020603050405020304" pitchFamily="18" charset="0"/>
                <a:cs typeface="Times New Roman" panose="02020603050405020304" pitchFamily="18" charset="0"/>
              </a:rPr>
              <a:t>The clients subscribe to the topics to publish and receive messages.</a:t>
            </a:r>
          </a:p>
          <a:p>
            <a:pPr algn="just"/>
            <a:r>
              <a:rPr lang="en-US" sz="2400" b="1" dirty="0">
                <a:latin typeface="Times New Roman" panose="02020603050405020304" pitchFamily="18" charset="0"/>
                <a:cs typeface="Times New Roman" panose="02020603050405020304" pitchFamily="18" charset="0"/>
              </a:rPr>
              <a:t>Publish:</a:t>
            </a:r>
            <a:r>
              <a:rPr lang="en-US" sz="2400" dirty="0">
                <a:latin typeface="Times New Roman" panose="02020603050405020304" pitchFamily="18" charset="0"/>
                <a:cs typeface="Times New Roman" panose="02020603050405020304" pitchFamily="18" charset="0"/>
              </a:rPr>
              <a:t> When the client sends the data to the server, then we call this operation as a publish.</a:t>
            </a:r>
          </a:p>
          <a:p>
            <a:pPr algn="just"/>
            <a:r>
              <a:rPr lang="en-US" sz="2400" b="1" dirty="0">
                <a:latin typeface="Times New Roman" panose="02020603050405020304" pitchFamily="18" charset="0"/>
                <a:cs typeface="Times New Roman" panose="02020603050405020304" pitchFamily="18" charset="0"/>
              </a:rPr>
              <a:t>Subscribe:</a:t>
            </a:r>
            <a:r>
              <a:rPr lang="en-US" sz="2400" dirty="0">
                <a:latin typeface="Times New Roman" panose="02020603050405020304" pitchFamily="18" charset="0"/>
                <a:cs typeface="Times New Roman" panose="02020603050405020304" pitchFamily="18" charset="0"/>
              </a:rPr>
              <a:t> When the client receives the data from the server, then we call this operation a subscription</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09257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b="1" i="1" dirty="0" smtClean="0"/>
              <a:t>MQTT Publish/Subscribe Framework</a:t>
            </a:r>
            <a:endParaRPr lang="en-US" b="1" dirty="0"/>
          </a:p>
        </p:txBody>
      </p:sp>
      <p:sp>
        <p:nvSpPr>
          <p:cNvPr id="7" name="Rectangle 6"/>
          <p:cNvSpPr/>
          <p:nvPr/>
        </p:nvSpPr>
        <p:spPr>
          <a:xfrm>
            <a:off x="429125" y="1264186"/>
            <a:ext cx="2604361" cy="3970318"/>
          </a:xfrm>
          <a:prstGeom prst="rect">
            <a:avLst/>
          </a:prstGeom>
        </p:spPr>
        <p:txBody>
          <a:bodyPr wrap="square">
            <a:spAutoFit/>
          </a:bodyPr>
          <a:lstStyle/>
          <a:p>
            <a:pPr marL="342900" indent="-34290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Server </a:t>
            </a:r>
            <a:r>
              <a:rPr lang="en-US" dirty="0">
                <a:latin typeface="Times New Roman" panose="02020603050405020304" pitchFamily="18" charset="0"/>
                <a:cs typeface="Times New Roman" panose="02020603050405020304" pitchFamily="18" charset="0"/>
              </a:rPr>
              <a:t>accepts the network connection from the client, accepts the messages from the client, processes the subscribe and unsubscribe requests, forwards the application messages to the client, and closes the network connection from the client.</a:t>
            </a:r>
            <a:endParaRPr lang="en-US" b="0" i="0" dirty="0">
              <a:solidFill>
                <a:srgbClr val="000000"/>
              </a:solidFill>
              <a:effectLst/>
              <a:latin typeface="Times New Roman" panose="02020603050405020304" pitchFamily="18" charset="0"/>
              <a:cs typeface="Times New Roman" panose="02020603050405020304" pitchFamily="18" charset="0"/>
            </a:endParaRPr>
          </a:p>
        </p:txBody>
      </p:sp>
      <p:pic>
        <p:nvPicPr>
          <p:cNvPr id="8" name="Picture 2" descr="MQTT protoc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293" y="1395603"/>
            <a:ext cx="4953507" cy="20606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MQTT protoc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570" y="3799580"/>
            <a:ext cx="4516952" cy="1633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7548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i="1" dirty="0" smtClean="0"/>
              <a:t>MQTT Message Types</a:t>
            </a:r>
            <a:endParaRPr lang="en-US" dirty="0"/>
          </a:p>
        </p:txBody>
      </p:sp>
      <p:sp>
        <p:nvSpPr>
          <p:cNvPr id="3" name="Content Placeholder 2"/>
          <p:cNvSpPr>
            <a:spLocks noGrp="1"/>
          </p:cNvSpPr>
          <p:nvPr>
            <p:ph idx="1"/>
          </p:nvPr>
        </p:nvSpPr>
        <p:spPr/>
        <p:txBody>
          <a:bodyPr/>
          <a:lstStyle/>
          <a:p>
            <a:endParaRPr lang="en-US"/>
          </a:p>
        </p:txBody>
      </p:sp>
      <p:pic>
        <p:nvPicPr>
          <p:cNvPr id="201730" name="Picture 2"/>
          <p:cNvPicPr>
            <a:picLocks noChangeAspect="1" noChangeArrowheads="1"/>
          </p:cNvPicPr>
          <p:nvPr/>
        </p:nvPicPr>
        <p:blipFill>
          <a:blip r:embed="rId2" cstate="print"/>
          <a:srcRect/>
          <a:stretch>
            <a:fillRect/>
          </a:stretch>
        </p:blipFill>
        <p:spPr bwMode="auto">
          <a:xfrm>
            <a:off x="1219200" y="990438"/>
            <a:ext cx="6881812" cy="5867562"/>
          </a:xfrm>
          <a:prstGeom prst="rect">
            <a:avLst/>
          </a:prstGeom>
          <a:noFill/>
          <a:ln w="9525">
            <a:noFill/>
            <a:miter lim="800000"/>
            <a:headEnd/>
            <a:tailEnd/>
          </a:ln>
        </p:spPr>
      </p:pic>
    </p:spTree>
    <p:extLst>
      <p:ext uri="{BB962C8B-B14F-4D97-AF65-F5344CB8AC3E}">
        <p14:creationId xmlns:p14="http://schemas.microsoft.com/office/powerpoint/2010/main" val="3595598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2456</TotalTime>
  <Words>6527</Words>
  <Application>Microsoft Office PowerPoint</Application>
  <PresentationFormat>On-screen Show (4:3)</PresentationFormat>
  <Paragraphs>629</Paragraphs>
  <Slides>116</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116</vt:i4>
      </vt:variant>
    </vt:vector>
  </HeadingPairs>
  <TitlesOfParts>
    <vt:vector size="124" baseType="lpstr">
      <vt:lpstr>新細明體</vt:lpstr>
      <vt:lpstr>Arial</vt:lpstr>
      <vt:lpstr>Calibri</vt:lpstr>
      <vt:lpstr>Calibri Light</vt:lpstr>
      <vt:lpstr>Cambria</vt:lpstr>
      <vt:lpstr>Times New Roman</vt:lpstr>
      <vt:lpstr>Wingdings</vt:lpstr>
      <vt:lpstr>Office Theme</vt:lpstr>
      <vt:lpstr>Module 3  IoT Protocol Suite</vt:lpstr>
      <vt:lpstr>IoT Protocol Suite - Topics</vt:lpstr>
      <vt:lpstr>Layer’s - Architecture of IoT</vt:lpstr>
      <vt:lpstr>3 Layer- Architecture of IoT</vt:lpstr>
      <vt:lpstr>5 Layer- Architecture of IoT</vt:lpstr>
      <vt:lpstr>5 Layer- Architecture of IoT</vt:lpstr>
      <vt:lpstr>Arrangement of Protocols in IoT</vt:lpstr>
      <vt:lpstr>IoT Access Technologies</vt:lpstr>
      <vt:lpstr>IoT Access Technologies</vt:lpstr>
      <vt:lpstr>IEEE 802.15.4</vt:lpstr>
      <vt:lpstr>Applications -  IEEE 802.15.4</vt:lpstr>
      <vt:lpstr>Protocol stacks based on 802.15.4</vt:lpstr>
      <vt:lpstr>PowerPoint Presentation</vt:lpstr>
      <vt:lpstr>IEEE 802.15.4g and 802.15.4e</vt:lpstr>
      <vt:lpstr>PowerPoint Presentation</vt:lpstr>
      <vt:lpstr>PowerPoint Presentation</vt:lpstr>
      <vt:lpstr>IEEE 1901.2a</vt:lpstr>
      <vt:lpstr>PowerPoint Presentation</vt:lpstr>
      <vt:lpstr>IEEE 802.11ah</vt:lpstr>
      <vt:lpstr>IEEE 802.11 Drawbacks</vt:lpstr>
      <vt:lpstr>Use cases are identified for IEEE 802.11ah</vt:lpstr>
      <vt:lpstr>Bluetooth 4.0: Low Energy</vt:lpstr>
      <vt:lpstr>How much energy does traditional Bluetooth use?</vt:lpstr>
      <vt:lpstr>What is Bluetooth Low Energy?</vt:lpstr>
      <vt:lpstr>Basic Concepts of Bluetooth 4.0</vt:lpstr>
      <vt:lpstr>Bluetooth low energy factsheet</vt:lpstr>
      <vt:lpstr>Bluetooth low energy factsheet #2</vt:lpstr>
      <vt:lpstr>Bluetooth low energy factsheet #2</vt:lpstr>
      <vt:lpstr>Device Modes</vt:lpstr>
      <vt:lpstr>Device Modes</vt:lpstr>
      <vt:lpstr>Bluetooth Low Energy Architecture</vt:lpstr>
      <vt:lpstr>Physical Layer</vt:lpstr>
      <vt:lpstr>Link Layer</vt:lpstr>
      <vt:lpstr>Link Layer Connection</vt:lpstr>
      <vt:lpstr>Bluetooth Low Energy Architecture</vt:lpstr>
      <vt:lpstr>Bluetooth Low Energy Architecture</vt:lpstr>
      <vt:lpstr>Bluetooth Low Energy Architecture</vt:lpstr>
      <vt:lpstr>What are the USE CASES planned for BT 4.0?</vt:lpstr>
      <vt:lpstr>Example use: proximity</vt:lpstr>
      <vt:lpstr>Everyday objects can become sensors</vt:lpstr>
      <vt:lpstr>LoRaWAN</vt:lpstr>
      <vt:lpstr>PowerPoint Presentation</vt:lpstr>
      <vt:lpstr>LoRaWAN</vt:lpstr>
      <vt:lpstr>LoRaWAN</vt:lpstr>
      <vt:lpstr>PowerPoint Presentation</vt:lpstr>
      <vt:lpstr>LoRaWAN Layers</vt:lpstr>
      <vt:lpstr>Physical Layer</vt:lpstr>
      <vt:lpstr>Frequency bands</vt:lpstr>
      <vt:lpstr>Spreading factor</vt:lpstr>
      <vt:lpstr>LoRaWAN Data Rate Example</vt:lpstr>
      <vt:lpstr>MAC Layer</vt:lpstr>
      <vt:lpstr>High-Level LoRaWAN MAC Frame Format</vt:lpstr>
      <vt:lpstr>Topology</vt:lpstr>
      <vt:lpstr>LoRaWAN Topology</vt:lpstr>
      <vt:lpstr>LoRaWAN - Topology</vt:lpstr>
      <vt:lpstr>LoRaWAN Topology</vt:lpstr>
      <vt:lpstr>Security</vt:lpstr>
      <vt:lpstr>LoRaWAN - Security</vt:lpstr>
      <vt:lpstr>LoRaWAN - Security</vt:lpstr>
      <vt:lpstr>LoRaWAN - Security</vt:lpstr>
      <vt:lpstr>LoRaWAN - Security</vt:lpstr>
      <vt:lpstr>LoRaWAN - Security</vt:lpstr>
      <vt:lpstr>PowerPoint Presentation</vt:lpstr>
      <vt:lpstr>PowerPoint Presentation</vt:lpstr>
      <vt:lpstr>Main Characteristics of different Access Technologies</vt:lpstr>
      <vt:lpstr>Network Layer  </vt:lpstr>
      <vt:lpstr>IP Versions</vt:lpstr>
      <vt:lpstr>Main factors applicable to IPv4 and IPv6 support in an IoT solution</vt:lpstr>
      <vt:lpstr>PowerPoint Presentation</vt:lpstr>
      <vt:lpstr>PowerPoint Presentation</vt:lpstr>
      <vt:lpstr>Constrained Nodes</vt:lpstr>
      <vt:lpstr>IoT Constrained nodes</vt:lpstr>
      <vt:lpstr>PowerPoint Presentation</vt:lpstr>
      <vt:lpstr>Constrained Networks</vt:lpstr>
      <vt:lpstr>PowerPoint Presentation</vt:lpstr>
      <vt:lpstr>Constrained Networks</vt:lpstr>
      <vt:lpstr>PowerPoint Presentation</vt:lpstr>
      <vt:lpstr>Optimizing IP for IoT</vt:lpstr>
      <vt:lpstr>Optimizing IP for IoT Using an Adaptation Layer</vt:lpstr>
      <vt:lpstr>IoT Application Layer Protocols</vt:lpstr>
      <vt:lpstr>CoAP</vt:lpstr>
      <vt:lpstr>CoAP message format</vt:lpstr>
      <vt:lpstr>CoAP Message Fields</vt:lpstr>
      <vt:lpstr>CoAP Protocol Message Exchanges</vt:lpstr>
      <vt:lpstr>CoAP Communications in IoT Infrastructures</vt:lpstr>
      <vt:lpstr>PowerPoint Presentation</vt:lpstr>
      <vt:lpstr>PowerPoint Presentation</vt:lpstr>
      <vt:lpstr>CoAP Reliable Transmission Example</vt:lpstr>
      <vt:lpstr>CoAP Protocol: Step-by-Step Guide</vt:lpstr>
      <vt:lpstr>CoAP Protocol: Step-by-Step Guide</vt:lpstr>
      <vt:lpstr>CoAP Protocol: Step-by-Step Guide</vt:lpstr>
      <vt:lpstr>CoAP Protocol: Step-by-Step Guide</vt:lpstr>
      <vt:lpstr>CoAP Protocol: Step-by-Step Guide</vt:lpstr>
      <vt:lpstr>CoAP Protocol: Step-by-Step Guide</vt:lpstr>
      <vt:lpstr>CoAP Protocol: Step-by-Step Guide</vt:lpstr>
      <vt:lpstr>Message Queuing Telemetry Transport (MQTT)</vt:lpstr>
      <vt:lpstr>MQTT Publish/Subscribe Framework</vt:lpstr>
      <vt:lpstr>MQTT Publish/Subscribe Framework</vt:lpstr>
      <vt:lpstr>MQTT Message Types</vt:lpstr>
      <vt:lpstr>PowerPoint Presentation</vt:lpstr>
      <vt:lpstr>MQTT Packet Format</vt:lpstr>
      <vt:lpstr>MQTT Packet Format</vt:lpstr>
      <vt:lpstr>MQTT Packet Format</vt:lpstr>
      <vt:lpstr>MQTT Packet Format</vt:lpstr>
      <vt:lpstr>MQTT QoS Flows</vt:lpstr>
      <vt:lpstr>MQTT Application</vt:lpstr>
      <vt:lpstr>Comparison Between CoAP and MQTT</vt:lpstr>
      <vt:lpstr>IoT Communication Models</vt:lpstr>
      <vt:lpstr>Request-Response model</vt:lpstr>
      <vt:lpstr>Request-Response model</vt:lpstr>
      <vt:lpstr>Publish-Subscribe model </vt:lpstr>
      <vt:lpstr>Publish-Subscribe model </vt:lpstr>
      <vt:lpstr>Push-Pull model</vt:lpstr>
      <vt:lpstr>Push-Pull model</vt:lpstr>
      <vt:lpstr>Exclusive Pair model</vt:lpstr>
      <vt:lpstr>IoT Communication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IoT Protocol Suite</dc:title>
  <dc:creator>intel-vsc</dc:creator>
  <cp:lastModifiedBy>intel-vsc</cp:lastModifiedBy>
  <cp:revision>32</cp:revision>
  <dcterms:created xsi:type="dcterms:W3CDTF">2023-05-18T02:18:32Z</dcterms:created>
  <dcterms:modified xsi:type="dcterms:W3CDTF">2023-05-19T19:15:15Z</dcterms:modified>
</cp:coreProperties>
</file>